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layfair Display"/>
      <p:regular r:id="rId27"/>
      <p:bold r:id="rId28"/>
      <p:italic r:id="rId29"/>
      <p:boldItalic r:id="rId30"/>
    </p:embeddedFont>
    <p:embeddedFont>
      <p:font typeface="Playfair Display Regular"/>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bold.fntdata"/><Relationship Id="rId30" Type="http://schemas.openxmlformats.org/officeDocument/2006/relationships/font" Target="fonts/PlayfairDisplay-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PlayfairDisplayRegula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UMichLaw" TargetMode="External"/><Relationship Id="rId3" Type="http://schemas.openxmlformats.org/officeDocument/2006/relationships/hyperlink" Target="https://twitter.com/NBCNews" TargetMode="External"/><Relationship Id="rId4" Type="http://schemas.openxmlformats.org/officeDocument/2006/relationships/hyperlink" Target="https://twitter.com/MSNBC"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controls the spread of information? Is it a few key individuals, or more democratic? We set to find these answers out by studying the activity surrounding conspiracy theories on Twitter.</a:t>
            </a:r>
            <a:endParaRPr/>
          </a:p>
          <a:p>
            <a:pPr indent="0" lvl="0" marL="0" rtl="0" algn="l">
              <a:spcBef>
                <a:spcPts val="0"/>
              </a:spcBef>
              <a:spcAft>
                <a:spcPts val="0"/>
              </a:spcAft>
              <a:buNone/>
            </a:pPr>
            <a:r>
              <a:rPr lang="en"/>
              <a:t>Team BirdsAren’tReal</a:t>
            </a:r>
            <a:endParaRPr/>
          </a:p>
          <a:p>
            <a:pPr indent="0" lvl="0" marL="0" rtl="0" algn="l">
              <a:spcBef>
                <a:spcPts val="0"/>
              </a:spcBef>
              <a:spcAft>
                <a:spcPts val="0"/>
              </a:spcAft>
              <a:buNone/>
            </a:pPr>
            <a:r>
              <a:rPr lang="en"/>
              <a:t>Presetnting on the networks of conspiracy theories in the united states</a:t>
            </a:r>
            <a:endParaRPr/>
          </a:p>
          <a:p>
            <a:pPr indent="0" lvl="0" marL="0" rtl="0" algn="l">
              <a:spcBef>
                <a:spcPts val="0"/>
              </a:spcBef>
              <a:spcAft>
                <a:spcPts val="0"/>
              </a:spcAft>
              <a:buNone/>
            </a:pPr>
            <a:r>
              <a:rPr lang="en"/>
              <a:t>My name is hannha...this 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e932024e5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e932024e5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Akankshi</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e9c1b8da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e9c1b8da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Tweet and retweet graph</a:t>
            </a:r>
            <a:endParaRPr/>
          </a:p>
          <a:p>
            <a:pPr indent="0" lvl="0" marL="0" rtl="0" algn="l">
              <a:spcBef>
                <a:spcPts val="0"/>
              </a:spcBef>
              <a:spcAft>
                <a:spcPts val="0"/>
              </a:spcAft>
              <a:buNone/>
            </a:pPr>
            <a:r>
              <a:rPr lang="en"/>
              <a:t>Hannah W</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e932024e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e932024e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sided</a:t>
            </a:r>
            <a:endParaRPr/>
          </a:p>
          <a:p>
            <a:pPr indent="0" lvl="0" marL="0" rtl="0" algn="l">
              <a:spcBef>
                <a:spcPts val="0"/>
              </a:spcBef>
              <a:spcAft>
                <a:spcPts val="0"/>
              </a:spcAft>
              <a:buNone/>
            </a:pPr>
            <a:r>
              <a:rPr lang="en"/>
              <a:t>Get color coded version and twitter handles of top influencers</a:t>
            </a:r>
            <a:endParaRPr/>
          </a:p>
          <a:p>
            <a:pPr indent="0" lvl="0" marL="0" rtl="0" algn="l">
              <a:spcBef>
                <a:spcPts val="0"/>
              </a:spcBef>
              <a:spcAft>
                <a:spcPts val="0"/>
              </a:spcAft>
              <a:buNone/>
            </a:pPr>
            <a:r>
              <a:rPr lang="en"/>
              <a:t>Akankshi</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e6df6b83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e6df6b83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talk about conspiracy theories that face opposition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e932024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e932024e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e6df6b83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e6df6b83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Hastag users people are the conspiracy theorists</a:t>
            </a:r>
            <a:endParaRPr/>
          </a:p>
          <a:p>
            <a:pPr indent="0" lvl="0" marL="0" rtl="0" algn="l">
              <a:spcBef>
                <a:spcPts val="0"/>
              </a:spcBef>
              <a:spcAft>
                <a:spcPts val="0"/>
              </a:spcAft>
              <a:buNone/>
            </a:pPr>
            <a:r>
              <a:rPr lang="en"/>
              <a:t>Opposing side uses the word ‘conspiracy’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e6df6b83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e6df6b83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influencers identified.</a:t>
            </a:r>
            <a:endParaRPr/>
          </a:p>
          <a:p>
            <a:pPr indent="0" lvl="0" marL="0" rtl="0" algn="l">
              <a:spcBef>
                <a:spcPts val="0"/>
              </a:spcBef>
              <a:spcAft>
                <a:spcPts val="0"/>
              </a:spcAft>
              <a:buNone/>
            </a:pPr>
            <a:r>
              <a:rPr lang="en"/>
              <a:t>Smile is Russian Bot</a:t>
            </a:r>
            <a:endParaRPr/>
          </a:p>
          <a:p>
            <a:pPr indent="0" lvl="0" marL="0" rtl="0" algn="l">
              <a:spcBef>
                <a:spcPts val="0"/>
              </a:spcBef>
              <a:spcAft>
                <a:spcPts val="0"/>
              </a:spcAft>
              <a:buNone/>
            </a:pPr>
            <a:r>
              <a:rPr lang="en"/>
              <a:t>JoyP is Russian Bot</a:t>
            </a:r>
            <a:endParaRPr/>
          </a:p>
          <a:p>
            <a:pPr indent="0" lvl="0" marL="0" rtl="0" algn="l">
              <a:spcBef>
                <a:spcPts val="0"/>
              </a:spcBef>
              <a:spcAft>
                <a:spcPts val="0"/>
              </a:spcAft>
              <a:buNone/>
            </a:pPr>
            <a:r>
              <a:rPr lang="en"/>
              <a:t>Barb: </a:t>
            </a:r>
            <a:r>
              <a:rPr lang="en" u="sng">
                <a:solidFill>
                  <a:schemeClr val="hlink"/>
                </a:solidFill>
                <a:hlinkClick r:id="rId2"/>
              </a:rPr>
              <a:t>@UMichLaw</a:t>
            </a:r>
            <a:r>
              <a:rPr lang="en"/>
              <a:t> prof; legal analyst</a:t>
            </a:r>
            <a:r>
              <a:rPr lang="en" u="sng">
                <a:solidFill>
                  <a:schemeClr val="hlink"/>
                </a:solidFill>
                <a:hlinkClick r:id="rId3"/>
              </a:rPr>
              <a:t> @NBCNews</a:t>
            </a:r>
            <a:r>
              <a:rPr lang="en"/>
              <a:t>,</a:t>
            </a:r>
            <a:r>
              <a:rPr lang="en" u="sng">
                <a:solidFill>
                  <a:schemeClr val="hlink"/>
                </a:solidFill>
                <a:hlinkClick r:id="rId4"/>
              </a:rPr>
              <a:t> @MSNBC</a:t>
            </a:r>
            <a:endParaRPr/>
          </a:p>
          <a:p>
            <a:pPr indent="0" lvl="0" marL="0" rtl="0" algn="l">
              <a:spcBef>
                <a:spcPts val="0"/>
              </a:spcBef>
              <a:spcAft>
                <a:spcPts val="0"/>
              </a:spcAft>
              <a:buNone/>
            </a:pPr>
            <a:r>
              <a:rPr lang="en"/>
              <a:t>Mimi: Former Fed Prosecutor SDNY; Pace Law School Prof.</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e6df6b83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e6df6b83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state: top 10 removed; still lots of activity; this is bad! The conversation is self-sustaining</a:t>
            </a:r>
            <a:endParaRPr/>
          </a:p>
          <a:p>
            <a:pPr indent="0" lvl="0" marL="0" rtl="0" algn="l">
              <a:spcBef>
                <a:spcPts val="0"/>
              </a:spcBef>
              <a:spcAft>
                <a:spcPts val="0"/>
              </a:spcAft>
              <a:buNone/>
            </a:pPr>
            <a:r>
              <a:rPr lang="en"/>
              <a:t>Deep state conspiracy: only top 2 removed and the network is already falling apart; people aren’t as aggressively trying to </a:t>
            </a:r>
            <a:r>
              <a:rPr i="1" lang="en"/>
              <a:t>dis</a:t>
            </a:r>
            <a:r>
              <a:rPr lang="en"/>
              <a:t>prove the conspiracy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e932024e5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e932024e5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was scraped one week after the results of the caucus were finalized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e6df6b83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e6df6b83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6f1a3272e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f1a3272e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 Ho</a:t>
            </a:r>
            <a:endParaRPr/>
          </a:p>
          <a:p>
            <a:pPr indent="0" lvl="0" marL="0" rtl="0" algn="l">
              <a:spcBef>
                <a:spcPts val="0"/>
              </a:spcBef>
              <a:spcAft>
                <a:spcPts val="0"/>
              </a:spcAft>
              <a:buNone/>
            </a:pPr>
            <a:r>
              <a:rPr lang="en"/>
              <a:t>Many conspiracy theories obvious, such as</a:t>
            </a:r>
            <a:endParaRPr/>
          </a:p>
          <a:p>
            <a:pPr indent="0" lvl="0" marL="0" rtl="0" algn="l">
              <a:spcBef>
                <a:spcPts val="0"/>
              </a:spcBef>
              <a:spcAft>
                <a:spcPts val="0"/>
              </a:spcAft>
              <a:buNone/>
            </a:pPr>
            <a:r>
              <a:rPr lang="en"/>
              <a:t>Rep: the wordl is ruled by an undergroun group of repitles</a:t>
            </a:r>
            <a:endParaRPr/>
          </a:p>
          <a:p>
            <a:pPr indent="0" lvl="0" marL="0" rtl="0" algn="l">
              <a:spcBef>
                <a:spcPts val="0"/>
              </a:spcBef>
              <a:spcAft>
                <a:spcPts val="0"/>
              </a:spcAft>
              <a:buNone/>
            </a:pPr>
            <a:r>
              <a:rPr lang="en"/>
              <a:t>Cia spread aids, we know is likely not true bc they have no incentive to do so</a:t>
            </a:r>
            <a:endParaRPr/>
          </a:p>
          <a:p>
            <a:pPr indent="0" lvl="0" marL="0" rtl="0" algn="l">
              <a:spcBef>
                <a:spcPts val="0"/>
              </a:spcBef>
              <a:spcAft>
                <a:spcPts val="0"/>
              </a:spcAft>
              <a:buNone/>
            </a:pPr>
            <a:r>
              <a:rPr lang="en"/>
              <a:t>That the moon landings were fake or that 9-11 never happened</a:t>
            </a:r>
            <a:endParaRPr/>
          </a:p>
          <a:p>
            <a:pPr indent="0" lvl="0" marL="0" rtl="0" algn="l">
              <a:spcBef>
                <a:spcPts val="0"/>
              </a:spcBef>
              <a:spcAft>
                <a:spcPts val="0"/>
              </a:spcAft>
              <a:buNone/>
            </a:pPr>
            <a:r>
              <a:rPr lang="en"/>
              <a:t>Howevr inobvious conspiracy : more ppl believe to be true, such as…..which we’ll go into more details about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e6df6b83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e6df6b83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Dorcas: a bot just like what we saw in the deep state</a:t>
            </a:r>
            <a:endParaRPr/>
          </a:p>
          <a:p>
            <a:pPr indent="0" lvl="0" marL="0" rtl="0" algn="l">
              <a:spcBef>
                <a:spcPts val="0"/>
              </a:spcBef>
              <a:spcAft>
                <a:spcPts val="0"/>
              </a:spcAft>
              <a:buNone/>
            </a:pPr>
            <a:r>
              <a:rPr lang="en"/>
              <a:t>Team trump: not a bot, but makes sense to see Trump’s campaign account in there</a:t>
            </a:r>
            <a:endParaRPr/>
          </a:p>
          <a:p>
            <a:pPr indent="0" lvl="0" marL="0" rtl="0" algn="l">
              <a:spcBef>
                <a:spcPts val="0"/>
              </a:spcBef>
              <a:spcAft>
                <a:spcPts val="0"/>
              </a:spcAft>
              <a:buNone/>
            </a:pPr>
            <a:r>
              <a:rPr lang="en"/>
              <a:t>Notice that this activity is mostly dominated by Jesse Jackson’s viral tweet</a:t>
            </a:r>
            <a:endParaRPr/>
          </a:p>
          <a:p>
            <a:pPr indent="0" lvl="0" marL="0" rtl="0" algn="l">
              <a:spcBef>
                <a:spcPts val="0"/>
              </a:spcBef>
              <a:spcAft>
                <a:spcPts val="0"/>
              </a:spcAft>
              <a:buNone/>
            </a:pPr>
            <a:r>
              <a:rPr lang="en"/>
              <a:t>Jesse Jackson is a well known civil-rights activist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e6df6b83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e6df6b83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 nodes removed?</a:t>
            </a:r>
            <a:endParaRPr/>
          </a:p>
          <a:p>
            <a:pPr indent="0" lvl="0" marL="0" rtl="0" algn="l">
              <a:spcBef>
                <a:spcPts val="0"/>
              </a:spcBef>
              <a:spcAft>
                <a:spcPts val="0"/>
              </a:spcAft>
              <a:buNone/>
            </a:pPr>
            <a:r>
              <a:rPr lang="en"/>
              <a:t>DNC rigged: top 4 removed; the network is still very populated; this is bad!</a:t>
            </a:r>
            <a:endParaRPr/>
          </a:p>
          <a:p>
            <a:pPr indent="0" lvl="0" marL="0" rtl="0" algn="l">
              <a:spcBef>
                <a:spcPts val="0"/>
              </a:spcBef>
              <a:spcAft>
                <a:spcPts val="0"/>
              </a:spcAft>
              <a:buNone/>
            </a:pPr>
            <a:r>
              <a:rPr lang="en"/>
              <a:t>Iowa Caucus: top 1 removed (Jesse Jackson’s tweet); the network is still fairly connected, but not to the same level as the first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e932024e5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e932024e5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 Ho</a:t>
            </a:r>
            <a:endParaRPr/>
          </a:p>
          <a:p>
            <a:pPr indent="0" lvl="0" marL="0" rtl="0" algn="l">
              <a:spcBef>
                <a:spcPts val="0"/>
              </a:spcBef>
              <a:spcAft>
                <a:spcPts val="0"/>
              </a:spcAft>
              <a:buNone/>
            </a:pPr>
            <a:r>
              <a:rPr lang="en"/>
              <a:t>It’s important to underst ctn’s for a few reasons</a:t>
            </a:r>
            <a:endParaRPr/>
          </a:p>
          <a:p>
            <a:pPr indent="0" lvl="0" marL="0" rtl="0" algn="l">
              <a:spcBef>
                <a:spcPts val="0"/>
              </a:spcBef>
              <a:spcAft>
                <a:spcPts val="0"/>
              </a:spcAft>
              <a:buNone/>
            </a:pPr>
            <a:r>
              <a:rPr lang="en"/>
              <a:t>As academics we pursuet he trutth, and alongside that it’s important to understand the nature of non-truths</a:t>
            </a:r>
            <a:endParaRPr/>
          </a:p>
          <a:p>
            <a:pPr indent="0" lvl="0" marL="0" rtl="0" algn="l">
              <a:spcBef>
                <a:spcPts val="0"/>
              </a:spcBef>
              <a:spcAft>
                <a:spcPts val="0"/>
              </a:spcAft>
              <a:buNone/>
            </a:pPr>
            <a:r>
              <a:rPr lang="en"/>
              <a:t>Conspiracies can potentially harm lives, for example, the antivaccincation conspiracy was started by a paper claiing that vaccines caused autism. Even though the authoer later retracted the paper and it was disproven by many other resaerchers, it’s led many parents to not vaccinate their children, which puts their own children and others at risk for disease.</a:t>
            </a:r>
            <a:endParaRPr/>
          </a:p>
          <a:p>
            <a:pPr indent="0" lvl="0" marL="0" rtl="0" algn="l">
              <a:spcBef>
                <a:spcPts val="0"/>
              </a:spcBef>
              <a:spcAft>
                <a:spcPts val="0"/>
              </a:spcAft>
              <a:buNone/>
            </a:pPr>
            <a:r>
              <a:rPr lang="en"/>
              <a:t>Decreased trust in govt can be very destabilizing for society</a:t>
            </a:r>
            <a:endParaRPr/>
          </a:p>
          <a:p>
            <a:pPr indent="0" lvl="0" marL="0" rtl="0" algn="l">
              <a:spcBef>
                <a:spcPts val="0"/>
              </a:spcBef>
              <a:spcAft>
                <a:spcPts val="0"/>
              </a:spcAft>
              <a:buNone/>
            </a:pPr>
            <a:r>
              <a:rPr lang="en"/>
              <a:t>Potentially harm lives: can give rise to dangerous and unscientific movements like the anti-vaxxx</a:t>
            </a:r>
            <a:endParaRPr/>
          </a:p>
          <a:p>
            <a:pPr indent="0" lvl="0" marL="0" rtl="0" algn="l">
              <a:spcBef>
                <a:spcPts val="0"/>
              </a:spcBef>
              <a:spcAft>
                <a:spcPts val="0"/>
              </a:spcAft>
              <a:buNone/>
            </a:pPr>
            <a:r>
              <a:rPr lang="en"/>
              <a:t>Conspiracies spiral: It is never just one conspiracy, people tend to believe both climate change is a hoax and 9/11 was an inside job over just one because of their susceptibility</a:t>
            </a:r>
            <a:endParaRPr/>
          </a:p>
          <a:p>
            <a:pPr indent="0" lvl="0" marL="0" rtl="0" algn="l">
              <a:spcBef>
                <a:spcPts val="0"/>
              </a:spcBef>
              <a:spcAft>
                <a:spcPts val="0"/>
              </a:spcAft>
              <a:buNone/>
            </a:pPr>
            <a:r>
              <a:rPr lang="en"/>
              <a:t>Potential impact on quality of life?</a:t>
            </a:r>
            <a:endParaRPr/>
          </a:p>
          <a:p>
            <a:pPr indent="0" lvl="0" marL="0" rtl="0" algn="l">
              <a:spcBef>
                <a:spcPts val="0"/>
              </a:spcBef>
              <a:spcAft>
                <a:spcPts val="0"/>
              </a:spcAft>
              <a:buNone/>
            </a:pPr>
            <a:r>
              <a:rPr lang="en"/>
              <a:t>anecdote/research</a:t>
            </a:r>
            <a:endParaRPr/>
          </a:p>
          <a:p>
            <a:pPr indent="0" lvl="0" marL="0" rtl="0" algn="l">
              <a:spcBef>
                <a:spcPts val="0"/>
              </a:spcBef>
              <a:spcAft>
                <a:spcPts val="0"/>
              </a:spcAft>
              <a:buNone/>
            </a:pPr>
            <a:r>
              <a:rPr lang="en"/>
              <a:t>Academic pursue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Sources: NYTimes a nd Psychology today</a:t>
            </a:r>
            <a:endParaRPr/>
          </a:p>
          <a:p>
            <a:pPr indent="0" lvl="0" marL="0" rtl="0" algn="l">
              <a:spcBef>
                <a:spcPts val="0"/>
              </a:spcBef>
              <a:spcAft>
                <a:spcPts val="0"/>
              </a:spcAft>
              <a:buNone/>
            </a:pPr>
            <a:r>
              <a:rPr lang="en"/>
              <a:t>So you can stop them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e6df6b8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e6df6b8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Ananya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e845e36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e845e36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Ananya</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e9c1b8d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e9c1b8d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 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e932024e5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e932024e5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 W</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e932024e5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e932024e5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Tweet and retweet graph</a:t>
            </a:r>
            <a:endParaRPr/>
          </a:p>
          <a:p>
            <a:pPr indent="0" lvl="0" marL="0" rtl="0" algn="l">
              <a:spcBef>
                <a:spcPts val="0"/>
              </a:spcBef>
              <a:spcAft>
                <a:spcPts val="0"/>
              </a:spcAft>
              <a:buNone/>
            </a:pPr>
            <a:r>
              <a:rPr lang="en"/>
              <a:t>Hannah W</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e932024e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e932024e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main influencers’ twitter handles</a:t>
            </a:r>
            <a:endParaRPr/>
          </a:p>
          <a:p>
            <a:pPr indent="0" lvl="0" marL="0" rtl="0" algn="l">
              <a:spcBef>
                <a:spcPts val="0"/>
              </a:spcBef>
              <a:spcAft>
                <a:spcPts val="0"/>
              </a:spcAft>
              <a:buNone/>
            </a:pPr>
            <a:r>
              <a:rPr lang="en"/>
              <a:t>Hannah W</a:t>
            </a:r>
            <a:endParaRPr/>
          </a:p>
          <a:p>
            <a:pPr indent="0" lvl="0" marL="0" rtl="0" algn="l">
              <a:spcBef>
                <a:spcPts val="0"/>
              </a:spcBef>
              <a:spcAft>
                <a:spcPts val="0"/>
              </a:spcAft>
              <a:buNone/>
            </a:pPr>
            <a:r>
              <a:rPr lang="en"/>
              <a:t>Graph on the right: red and blue == max degree → influencers</a:t>
            </a:r>
            <a:endParaRPr/>
          </a:p>
          <a:p>
            <a:pPr indent="0" lvl="0" marL="0" rtl="0" algn="l">
              <a:spcBef>
                <a:spcPts val="0"/>
              </a:spcBef>
              <a:spcAft>
                <a:spcPts val="0"/>
              </a:spcAft>
              <a:buNone/>
            </a:pPr>
            <a:r>
              <a:rPr lang="en"/>
              <a:t>Removing them results in 3 key nodes, those are actually bots</a:t>
            </a:r>
            <a:endParaRPr/>
          </a:p>
          <a:p>
            <a:pPr indent="0" lvl="0" marL="0" rtl="0" algn="l">
              <a:spcBef>
                <a:spcPts val="0"/>
              </a:spcBef>
              <a:spcAft>
                <a:spcPts val="0"/>
              </a:spcAft>
              <a:buNone/>
            </a:pPr>
            <a:r>
              <a:rPr lang="en"/>
              <a:t>Makes the network self-sustaining</a:t>
            </a:r>
            <a:endParaRPr/>
          </a:p>
          <a:p>
            <a:pPr indent="0" lvl="0" marL="0" rtl="0" algn="l">
              <a:spcBef>
                <a:spcPts val="0"/>
              </a:spcBef>
              <a:spcAft>
                <a:spcPts val="0"/>
              </a:spcAft>
              <a:buNone/>
            </a:pPr>
            <a:r>
              <a:rPr lang="en"/>
              <a:t>Red → user _youhadonejob1 (meme/joke/parody account)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0" name="Google Shape;50;p12"/>
          <p:cNvPicPr preferRelativeResize="0"/>
          <p:nvPr/>
        </p:nvPicPr>
        <p:blipFill rotWithShape="1">
          <a:blip r:embed="rId2">
            <a:alphaModFix amt="4000"/>
          </a:blip>
          <a:srcRect b="36421" l="0" r="0" t="7329"/>
          <a:stretch/>
        </p:blipFill>
        <p:spPr>
          <a:xfrm>
            <a:off x="0" y="0"/>
            <a:ext cx="9144000"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42.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6.png"/><Relationship Id="rId8"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www.psychologytoday.com/us/blog/social-dilemmas/201508/the-surprising-power-conspiracy-theories" TargetMode="External"/><Relationship Id="rId4" Type="http://schemas.openxmlformats.org/officeDocument/2006/relationships/hyperlink" Target="https://www.nytimes.com/roomfordebate/2015/01/04/are-conspiracy-theories-all-bad-17/the-negative-social-impact-of-conspiracy-theori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pic>
        <p:nvPicPr>
          <p:cNvPr id="55" name="Google Shape;55;p13"/>
          <p:cNvPicPr preferRelativeResize="0"/>
          <p:nvPr/>
        </p:nvPicPr>
        <p:blipFill>
          <a:blip r:embed="rId3">
            <a:alphaModFix amt="7000"/>
          </a:blip>
          <a:stretch>
            <a:fillRect/>
          </a:stretch>
        </p:blipFill>
        <p:spPr>
          <a:xfrm>
            <a:off x="0" y="0"/>
            <a:ext cx="9144000" cy="5143500"/>
          </a:xfrm>
          <a:prstGeom prst="rect">
            <a:avLst/>
          </a:prstGeom>
          <a:noFill/>
          <a:ln>
            <a:noFill/>
          </a:ln>
        </p:spPr>
      </p:pic>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layfair Display Regular"/>
                <a:ea typeface="Playfair Display Regular"/>
                <a:cs typeface="Playfair Display Regular"/>
                <a:sym typeface="Playfair Display Regular"/>
              </a:rPr>
              <a:t>The United Stories of Conspiracy</a:t>
            </a:r>
            <a:endParaRPr>
              <a:latin typeface="Playfair Display Regular"/>
              <a:ea typeface="Playfair Display Regular"/>
              <a:cs typeface="Playfair Display Regular"/>
              <a:sym typeface="Playfair Display Regular"/>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O</a:t>
            </a:r>
            <a:r>
              <a:rPr lang="en">
                <a:latin typeface="Playfair Display"/>
                <a:ea typeface="Playfair Display"/>
                <a:cs typeface="Playfair Display"/>
                <a:sym typeface="Playfair Display"/>
              </a:rPr>
              <a:t>n the networks and influencers of untruths</a:t>
            </a:r>
            <a:endParaRPr sz="1400">
              <a:latin typeface="Playfair Display"/>
              <a:ea typeface="Playfair Display"/>
              <a:cs typeface="Playfair Display"/>
              <a:sym typeface="Playfair Display"/>
            </a:endParaRPr>
          </a:p>
        </p:txBody>
      </p:sp>
      <p:sp>
        <p:nvSpPr>
          <p:cNvPr id="58" name="Google Shape;58;p13"/>
          <p:cNvSpPr txBox="1"/>
          <p:nvPr>
            <p:ph idx="1" type="subTitle"/>
          </p:nvPr>
        </p:nvSpPr>
        <p:spPr>
          <a:xfrm>
            <a:off x="218350" y="3794600"/>
            <a:ext cx="8520600" cy="37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latin typeface="Playfair Display"/>
                <a:ea typeface="Playfair Display"/>
                <a:cs typeface="Playfair Display"/>
                <a:sym typeface="Playfair Display"/>
              </a:rPr>
              <a:t>Hannah Ho, Hannah Warren, David Owen, Akankshi Mody, Candice Zuo, Ananya Garg</a:t>
            </a:r>
            <a:endParaRPr sz="1400">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2"/>
          <p:cNvPicPr preferRelativeResize="0"/>
          <p:nvPr/>
        </p:nvPicPr>
        <p:blipFill rotWithShape="1">
          <a:blip r:embed="rId3">
            <a:alphaModFix amt="6000"/>
          </a:blip>
          <a:srcRect b="36421" l="0" r="0" t="7329"/>
          <a:stretch/>
        </p:blipFill>
        <p:spPr>
          <a:xfrm>
            <a:off x="0" y="0"/>
            <a:ext cx="9144000" cy="5143501"/>
          </a:xfrm>
          <a:prstGeom prst="rect">
            <a:avLst/>
          </a:prstGeom>
          <a:noFill/>
          <a:ln>
            <a:noFill/>
          </a:ln>
        </p:spPr>
      </p:pic>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What is the Chemtrails conspiracy?</a:t>
            </a:r>
            <a:endParaRPr>
              <a:latin typeface="Playfair Display"/>
              <a:ea typeface="Playfair Display"/>
              <a:cs typeface="Playfair Display"/>
              <a:sym typeface="Playfair Display"/>
            </a:endParaRPr>
          </a:p>
        </p:txBody>
      </p:sp>
      <p:pic>
        <p:nvPicPr>
          <p:cNvPr id="137" name="Google Shape;137;p22"/>
          <p:cNvPicPr preferRelativeResize="0"/>
          <p:nvPr/>
        </p:nvPicPr>
        <p:blipFill rotWithShape="1">
          <a:blip r:embed="rId4">
            <a:alphaModFix/>
          </a:blip>
          <a:srcRect b="793" l="1953" r="13494" t="0"/>
          <a:stretch/>
        </p:blipFill>
        <p:spPr>
          <a:xfrm>
            <a:off x="2015663" y="1281450"/>
            <a:ext cx="5112677" cy="33741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Chemtrails</a:t>
            </a:r>
            <a:endParaRPr/>
          </a:p>
        </p:txBody>
      </p:sp>
      <p:pic>
        <p:nvPicPr>
          <p:cNvPr id="143" name="Google Shape;143;p23"/>
          <p:cNvPicPr preferRelativeResize="0"/>
          <p:nvPr/>
        </p:nvPicPr>
        <p:blipFill>
          <a:blip r:embed="rId3">
            <a:alphaModFix/>
          </a:blip>
          <a:stretch>
            <a:fillRect/>
          </a:stretch>
        </p:blipFill>
        <p:spPr>
          <a:xfrm>
            <a:off x="2073175" y="1017725"/>
            <a:ext cx="4464694"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Playfair Display"/>
                <a:ea typeface="Playfair Display"/>
                <a:cs typeface="Playfair Display"/>
                <a:sym typeface="Playfair Display"/>
              </a:rPr>
              <a:t>Chemtrails</a:t>
            </a:r>
            <a:endParaRPr>
              <a:solidFill>
                <a:srgbClr val="000000"/>
              </a:solidFill>
              <a:latin typeface="Playfair Display"/>
              <a:ea typeface="Playfair Display"/>
              <a:cs typeface="Playfair Display"/>
              <a:sym typeface="Playfair Display"/>
            </a:endParaRPr>
          </a:p>
        </p:txBody>
      </p:sp>
      <p:pic>
        <p:nvPicPr>
          <p:cNvPr id="149" name="Google Shape;149;p24"/>
          <p:cNvPicPr preferRelativeResize="0"/>
          <p:nvPr/>
        </p:nvPicPr>
        <p:blipFill>
          <a:blip r:embed="rId3">
            <a:alphaModFix/>
          </a:blip>
          <a:stretch>
            <a:fillRect/>
          </a:stretch>
        </p:blipFill>
        <p:spPr>
          <a:xfrm>
            <a:off x="152400" y="1170125"/>
            <a:ext cx="4127549" cy="3605099"/>
          </a:xfrm>
          <a:prstGeom prst="rect">
            <a:avLst/>
          </a:prstGeom>
          <a:noFill/>
          <a:ln>
            <a:noFill/>
          </a:ln>
        </p:spPr>
      </p:pic>
      <p:pic>
        <p:nvPicPr>
          <p:cNvPr id="150" name="Google Shape;150;p24"/>
          <p:cNvPicPr preferRelativeResize="0"/>
          <p:nvPr/>
        </p:nvPicPr>
        <p:blipFill>
          <a:blip r:embed="rId4">
            <a:alphaModFix/>
          </a:blip>
          <a:stretch>
            <a:fillRect/>
          </a:stretch>
        </p:blipFill>
        <p:spPr>
          <a:xfrm>
            <a:off x="4679575" y="1170125"/>
            <a:ext cx="4312023" cy="3685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5"/>
          <p:cNvPicPr preferRelativeResize="0"/>
          <p:nvPr/>
        </p:nvPicPr>
        <p:blipFill rotWithShape="1">
          <a:blip r:embed="rId3">
            <a:alphaModFix amt="6000"/>
          </a:blip>
          <a:srcRect b="36421" l="0" r="0" t="7329"/>
          <a:stretch/>
        </p:blipFill>
        <p:spPr>
          <a:xfrm>
            <a:off x="0" y="0"/>
            <a:ext cx="9144000" cy="5143501"/>
          </a:xfrm>
          <a:prstGeom prst="rect">
            <a:avLst/>
          </a:prstGeom>
          <a:noFill/>
          <a:ln>
            <a:noFill/>
          </a:ln>
        </p:spPr>
      </p:pic>
      <p:sp>
        <p:nvSpPr>
          <p:cNvPr id="156" name="Google Shape;156;p2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Playfair Display"/>
                <a:ea typeface="Playfair Display"/>
                <a:cs typeface="Playfair Display"/>
                <a:sym typeface="Playfair Display"/>
              </a:rPr>
              <a:t>Fact vs. Fiction:</a:t>
            </a:r>
            <a:endParaRPr sz="3600">
              <a:latin typeface="Playfair Display"/>
              <a:ea typeface="Playfair Display"/>
              <a:cs typeface="Playfair Display"/>
              <a:sym typeface="Playfair Display"/>
            </a:endParaRPr>
          </a:p>
          <a:p>
            <a:pPr indent="0" lvl="0" marL="0" rtl="0" algn="l">
              <a:spcBef>
                <a:spcPts val="0"/>
              </a:spcBef>
              <a:spcAft>
                <a:spcPts val="0"/>
              </a:spcAft>
              <a:buNone/>
            </a:pPr>
            <a:r>
              <a:rPr lang="en" sz="3600">
                <a:latin typeface="Playfair Display"/>
                <a:ea typeface="Playfair Display"/>
                <a:cs typeface="Playfair Display"/>
                <a:sym typeface="Playfair Display"/>
              </a:rPr>
              <a:t>Two Sides of a Conspiracy</a:t>
            </a:r>
            <a:endParaRPr sz="3600">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3">
            <a:alphaModFix amt="6000"/>
          </a:blip>
          <a:srcRect b="36421" l="0" r="0" t="7329"/>
          <a:stretch/>
        </p:blipFill>
        <p:spPr>
          <a:xfrm>
            <a:off x="0" y="0"/>
            <a:ext cx="9144000" cy="5143501"/>
          </a:xfrm>
          <a:prstGeom prst="rect">
            <a:avLst/>
          </a:prstGeom>
          <a:noFill/>
          <a:ln>
            <a:noFill/>
          </a:ln>
        </p:spPr>
      </p:pic>
      <p:sp>
        <p:nvSpPr>
          <p:cNvPr id="162" name="Google Shape;162;p26"/>
          <p:cNvSpPr txBox="1"/>
          <p:nvPr/>
        </p:nvSpPr>
        <p:spPr>
          <a:xfrm>
            <a:off x="720550" y="480925"/>
            <a:ext cx="8057400" cy="11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Playfair Display"/>
                <a:ea typeface="Playfair Display"/>
                <a:cs typeface="Playfair Display"/>
                <a:sym typeface="Playfair Display"/>
              </a:rPr>
              <a:t>What is the Deep State conspiracy?</a:t>
            </a:r>
            <a:endParaRPr b="1" sz="2400">
              <a:solidFill>
                <a:srgbClr val="FFFFFF"/>
              </a:solidFill>
              <a:latin typeface="Playfair Display"/>
              <a:ea typeface="Playfair Display"/>
              <a:cs typeface="Playfair Display"/>
              <a:sym typeface="Playfair Display"/>
            </a:endParaRPr>
          </a:p>
        </p:txBody>
      </p:sp>
      <p:pic>
        <p:nvPicPr>
          <p:cNvPr id="163" name="Google Shape;163;p26"/>
          <p:cNvPicPr preferRelativeResize="0"/>
          <p:nvPr/>
        </p:nvPicPr>
        <p:blipFill>
          <a:blip r:embed="rId4">
            <a:alphaModFix/>
          </a:blip>
          <a:stretch>
            <a:fillRect/>
          </a:stretch>
        </p:blipFill>
        <p:spPr>
          <a:xfrm>
            <a:off x="6700350" y="3235825"/>
            <a:ext cx="2197009" cy="1584799"/>
          </a:xfrm>
          <a:prstGeom prst="rect">
            <a:avLst/>
          </a:prstGeom>
          <a:noFill/>
          <a:ln cap="flat" cmpd="sng" w="9525">
            <a:solidFill>
              <a:srgbClr val="000000"/>
            </a:solidFill>
            <a:prstDash val="solid"/>
            <a:round/>
            <a:headEnd len="sm" w="sm" type="none"/>
            <a:tailEnd len="sm" w="sm" type="none"/>
          </a:ln>
        </p:spPr>
      </p:pic>
      <p:pic>
        <p:nvPicPr>
          <p:cNvPr id="164" name="Google Shape;164;p26"/>
          <p:cNvPicPr preferRelativeResize="0"/>
          <p:nvPr/>
        </p:nvPicPr>
        <p:blipFill>
          <a:blip r:embed="rId5">
            <a:alphaModFix/>
          </a:blip>
          <a:stretch>
            <a:fillRect/>
          </a:stretch>
        </p:blipFill>
        <p:spPr>
          <a:xfrm>
            <a:off x="2826387" y="2973650"/>
            <a:ext cx="3705675" cy="1584800"/>
          </a:xfrm>
          <a:prstGeom prst="rect">
            <a:avLst/>
          </a:prstGeom>
          <a:noFill/>
          <a:ln cap="flat" cmpd="sng" w="9525">
            <a:solidFill>
              <a:srgbClr val="000000"/>
            </a:solidFill>
            <a:prstDash val="solid"/>
            <a:round/>
            <a:headEnd len="sm" w="sm" type="none"/>
            <a:tailEnd len="sm" w="sm" type="none"/>
          </a:ln>
        </p:spPr>
      </p:pic>
      <p:pic>
        <p:nvPicPr>
          <p:cNvPr id="165" name="Google Shape;165;p26"/>
          <p:cNvPicPr preferRelativeResize="0"/>
          <p:nvPr/>
        </p:nvPicPr>
        <p:blipFill rotWithShape="1">
          <a:blip r:embed="rId6">
            <a:alphaModFix/>
          </a:blip>
          <a:srcRect b="5069" l="1941" r="0" t="0"/>
          <a:stretch/>
        </p:blipFill>
        <p:spPr>
          <a:xfrm rot="4">
            <a:off x="6700350" y="1620926"/>
            <a:ext cx="2197000" cy="567885"/>
          </a:xfrm>
          <a:prstGeom prst="rect">
            <a:avLst/>
          </a:prstGeom>
          <a:noFill/>
          <a:ln cap="flat" cmpd="sng" w="9525">
            <a:solidFill>
              <a:srgbClr val="000000"/>
            </a:solidFill>
            <a:prstDash val="solid"/>
            <a:round/>
            <a:headEnd len="sm" w="sm" type="none"/>
            <a:tailEnd len="sm" w="sm" type="none"/>
          </a:ln>
        </p:spPr>
      </p:pic>
      <p:pic>
        <p:nvPicPr>
          <p:cNvPr id="166" name="Google Shape;166;p26"/>
          <p:cNvPicPr preferRelativeResize="0"/>
          <p:nvPr/>
        </p:nvPicPr>
        <p:blipFill rotWithShape="1">
          <a:blip r:embed="rId7">
            <a:alphaModFix/>
          </a:blip>
          <a:srcRect b="8725" l="0" r="0" t="0"/>
          <a:stretch/>
        </p:blipFill>
        <p:spPr>
          <a:xfrm>
            <a:off x="6700350" y="2404575"/>
            <a:ext cx="2173383" cy="605950"/>
          </a:xfrm>
          <a:prstGeom prst="rect">
            <a:avLst/>
          </a:prstGeom>
          <a:noFill/>
          <a:ln cap="flat" cmpd="sng" w="9525">
            <a:solidFill>
              <a:srgbClr val="000000"/>
            </a:solidFill>
            <a:prstDash val="solid"/>
            <a:round/>
            <a:headEnd len="sm" w="sm" type="none"/>
            <a:tailEnd len="sm" w="sm" type="none"/>
          </a:ln>
        </p:spPr>
      </p:pic>
      <p:pic>
        <p:nvPicPr>
          <p:cNvPr id="167" name="Google Shape;167;p26"/>
          <p:cNvPicPr preferRelativeResize="0"/>
          <p:nvPr/>
        </p:nvPicPr>
        <p:blipFill rotWithShape="1">
          <a:blip r:embed="rId8">
            <a:alphaModFix/>
          </a:blip>
          <a:srcRect b="19833" l="0" r="0" t="0"/>
          <a:stretch/>
        </p:blipFill>
        <p:spPr>
          <a:xfrm>
            <a:off x="2789450" y="1471675"/>
            <a:ext cx="3779549" cy="1140000"/>
          </a:xfrm>
          <a:prstGeom prst="rect">
            <a:avLst/>
          </a:prstGeom>
          <a:noFill/>
          <a:ln>
            <a:noFill/>
          </a:ln>
        </p:spPr>
      </p:pic>
      <p:pic>
        <p:nvPicPr>
          <p:cNvPr id="168" name="Google Shape;168;p26"/>
          <p:cNvPicPr preferRelativeResize="0"/>
          <p:nvPr/>
        </p:nvPicPr>
        <p:blipFill rotWithShape="1">
          <a:blip r:embed="rId9">
            <a:alphaModFix/>
          </a:blip>
          <a:srcRect b="0" l="4461" r="0" t="0"/>
          <a:stretch/>
        </p:blipFill>
        <p:spPr>
          <a:xfrm>
            <a:off x="313900" y="1746000"/>
            <a:ext cx="2344200" cy="25230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7"/>
          <p:cNvPicPr preferRelativeResize="0"/>
          <p:nvPr/>
        </p:nvPicPr>
        <p:blipFill rotWithShape="1">
          <a:blip r:embed="rId3">
            <a:alphaModFix amt="6000"/>
          </a:blip>
          <a:srcRect b="36421" l="0" r="0" t="7329"/>
          <a:stretch/>
        </p:blipFill>
        <p:spPr>
          <a:xfrm>
            <a:off x="0" y="0"/>
            <a:ext cx="9144000" cy="5143501"/>
          </a:xfrm>
          <a:prstGeom prst="rect">
            <a:avLst/>
          </a:prstGeom>
          <a:noFill/>
          <a:ln>
            <a:noFill/>
          </a:ln>
        </p:spPr>
      </p:pic>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The Deep State</a:t>
            </a:r>
            <a:endParaRPr>
              <a:latin typeface="Playfair Display"/>
              <a:ea typeface="Playfair Display"/>
              <a:cs typeface="Playfair Display"/>
              <a:sym typeface="Playfair Display"/>
            </a:endParaRPr>
          </a:p>
        </p:txBody>
      </p:sp>
      <p:sp>
        <p:nvSpPr>
          <p:cNvPr id="175" name="Google Shape;175;p27"/>
          <p:cNvSpPr txBox="1"/>
          <p:nvPr>
            <p:ph idx="1" type="body"/>
          </p:nvPr>
        </p:nvSpPr>
        <p:spPr>
          <a:xfrm>
            <a:off x="328838" y="1066250"/>
            <a:ext cx="4260300" cy="394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#DeepState</a:t>
            </a:r>
            <a:endParaRPr sz="1800">
              <a:latin typeface="Playfair Display"/>
              <a:ea typeface="Playfair Display"/>
              <a:cs typeface="Playfair Display"/>
              <a:sym typeface="Playfair Display"/>
            </a:endParaRPr>
          </a:p>
        </p:txBody>
      </p:sp>
      <p:sp>
        <p:nvSpPr>
          <p:cNvPr id="176" name="Google Shape;176;p27"/>
          <p:cNvSpPr txBox="1"/>
          <p:nvPr>
            <p:ph idx="2" type="body"/>
          </p:nvPr>
        </p:nvSpPr>
        <p:spPr>
          <a:xfrm>
            <a:off x="4753400" y="1085150"/>
            <a:ext cx="3999900" cy="35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“Deep state conspiracy”</a:t>
            </a:r>
            <a:endParaRPr sz="1800">
              <a:latin typeface="Playfair Display"/>
              <a:ea typeface="Playfair Display"/>
              <a:cs typeface="Playfair Display"/>
              <a:sym typeface="Playfair Display"/>
            </a:endParaRPr>
          </a:p>
        </p:txBody>
      </p:sp>
      <p:pic>
        <p:nvPicPr>
          <p:cNvPr id="177" name="Google Shape;177;p27"/>
          <p:cNvPicPr preferRelativeResize="0"/>
          <p:nvPr/>
        </p:nvPicPr>
        <p:blipFill>
          <a:blip r:embed="rId4">
            <a:alphaModFix/>
          </a:blip>
          <a:stretch>
            <a:fillRect/>
          </a:stretch>
        </p:blipFill>
        <p:spPr>
          <a:xfrm>
            <a:off x="1021000" y="1508975"/>
            <a:ext cx="3051875" cy="3317524"/>
          </a:xfrm>
          <a:prstGeom prst="rect">
            <a:avLst/>
          </a:prstGeom>
          <a:noFill/>
          <a:ln cap="flat" cmpd="sng" w="9525">
            <a:solidFill>
              <a:srgbClr val="000000"/>
            </a:solidFill>
            <a:prstDash val="solid"/>
            <a:round/>
            <a:headEnd len="sm" w="sm" type="none"/>
            <a:tailEnd len="sm" w="sm" type="none"/>
          </a:ln>
        </p:spPr>
      </p:pic>
      <p:pic>
        <p:nvPicPr>
          <p:cNvPr id="178" name="Google Shape;178;p27"/>
          <p:cNvPicPr preferRelativeResize="0"/>
          <p:nvPr/>
        </p:nvPicPr>
        <p:blipFill>
          <a:blip r:embed="rId5">
            <a:alphaModFix/>
          </a:blip>
          <a:stretch>
            <a:fillRect/>
          </a:stretch>
        </p:blipFill>
        <p:spPr>
          <a:xfrm>
            <a:off x="5382700" y="1508975"/>
            <a:ext cx="2741332" cy="33175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8"/>
          <p:cNvPicPr preferRelativeResize="0"/>
          <p:nvPr/>
        </p:nvPicPr>
        <p:blipFill rotWithShape="1">
          <a:blip r:embed="rId3">
            <a:alphaModFix amt="10000"/>
          </a:blip>
          <a:srcRect b="36421" l="0" r="0" t="7329"/>
          <a:stretch/>
        </p:blipFill>
        <p:spPr>
          <a:xfrm>
            <a:off x="0" y="0"/>
            <a:ext cx="9144000" cy="5143501"/>
          </a:xfrm>
          <a:prstGeom prst="rect">
            <a:avLst/>
          </a:prstGeom>
          <a:noFill/>
          <a:ln>
            <a:noFill/>
          </a:ln>
        </p:spPr>
      </p:pic>
      <p:sp>
        <p:nvSpPr>
          <p:cNvPr id="184" name="Google Shape;18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The Deep State</a:t>
            </a:r>
            <a:endParaRPr>
              <a:latin typeface="Playfair Display"/>
              <a:ea typeface="Playfair Display"/>
              <a:cs typeface="Playfair Display"/>
              <a:sym typeface="Playfair Display"/>
            </a:endParaRPr>
          </a:p>
        </p:txBody>
      </p:sp>
      <p:sp>
        <p:nvSpPr>
          <p:cNvPr id="185" name="Google Shape;185;p28"/>
          <p:cNvSpPr txBox="1"/>
          <p:nvPr>
            <p:ph idx="1" type="body"/>
          </p:nvPr>
        </p:nvSpPr>
        <p:spPr>
          <a:xfrm>
            <a:off x="-280775" y="1070750"/>
            <a:ext cx="4260300" cy="38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#DeepState</a:t>
            </a:r>
            <a:endParaRPr sz="1800">
              <a:latin typeface="Playfair Display"/>
              <a:ea typeface="Playfair Display"/>
              <a:cs typeface="Playfair Display"/>
              <a:sym typeface="Playfair Display"/>
            </a:endParaRPr>
          </a:p>
        </p:txBody>
      </p:sp>
      <p:sp>
        <p:nvSpPr>
          <p:cNvPr id="186" name="Google Shape;186;p28"/>
          <p:cNvSpPr txBox="1"/>
          <p:nvPr>
            <p:ph idx="2" type="body"/>
          </p:nvPr>
        </p:nvSpPr>
        <p:spPr>
          <a:xfrm>
            <a:off x="5518213" y="1044200"/>
            <a:ext cx="3999900" cy="43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“Deep state conspiracy”</a:t>
            </a:r>
            <a:endParaRPr sz="1800">
              <a:latin typeface="Playfair Display"/>
              <a:ea typeface="Playfair Display"/>
              <a:cs typeface="Playfair Display"/>
              <a:sym typeface="Playfair Display"/>
            </a:endParaRPr>
          </a:p>
        </p:txBody>
      </p:sp>
      <p:pic>
        <p:nvPicPr>
          <p:cNvPr id="187" name="Google Shape;187;p28"/>
          <p:cNvPicPr preferRelativeResize="0"/>
          <p:nvPr/>
        </p:nvPicPr>
        <p:blipFill>
          <a:blip r:embed="rId4">
            <a:alphaModFix/>
          </a:blip>
          <a:stretch>
            <a:fillRect/>
          </a:stretch>
        </p:blipFill>
        <p:spPr>
          <a:xfrm>
            <a:off x="433850" y="1508975"/>
            <a:ext cx="3029424" cy="3293099"/>
          </a:xfrm>
          <a:prstGeom prst="rect">
            <a:avLst/>
          </a:prstGeom>
          <a:noFill/>
          <a:ln cap="flat" cmpd="sng" w="9525">
            <a:solidFill>
              <a:srgbClr val="000000"/>
            </a:solidFill>
            <a:prstDash val="solid"/>
            <a:round/>
            <a:headEnd len="sm" w="sm" type="none"/>
            <a:tailEnd len="sm" w="sm" type="none"/>
          </a:ln>
        </p:spPr>
      </p:pic>
      <p:pic>
        <p:nvPicPr>
          <p:cNvPr id="188" name="Google Shape;188;p28"/>
          <p:cNvPicPr preferRelativeResize="0"/>
          <p:nvPr/>
        </p:nvPicPr>
        <p:blipFill>
          <a:blip r:embed="rId5">
            <a:alphaModFix/>
          </a:blip>
          <a:stretch>
            <a:fillRect/>
          </a:stretch>
        </p:blipFill>
        <p:spPr>
          <a:xfrm>
            <a:off x="6068500" y="1508975"/>
            <a:ext cx="2721152" cy="3293101"/>
          </a:xfrm>
          <a:prstGeom prst="rect">
            <a:avLst/>
          </a:prstGeom>
          <a:noFill/>
          <a:ln cap="flat" cmpd="sng" w="9525">
            <a:solidFill>
              <a:srgbClr val="000000"/>
            </a:solidFill>
            <a:prstDash val="solid"/>
            <a:round/>
            <a:headEnd len="sm" w="sm" type="none"/>
            <a:tailEnd len="sm" w="sm" type="none"/>
          </a:ln>
        </p:spPr>
      </p:pic>
      <p:sp>
        <p:nvSpPr>
          <p:cNvPr id="189" name="Google Shape;189;p28"/>
          <p:cNvSpPr/>
          <p:nvPr/>
        </p:nvSpPr>
        <p:spPr>
          <a:xfrm>
            <a:off x="1304650" y="3068350"/>
            <a:ext cx="363000" cy="3852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1938150" y="3032850"/>
            <a:ext cx="363000" cy="3852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2121400" y="3337650"/>
            <a:ext cx="363000" cy="3852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2349975" y="2952450"/>
            <a:ext cx="363000" cy="3852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8"/>
          <p:cNvPicPr preferRelativeResize="0"/>
          <p:nvPr/>
        </p:nvPicPr>
        <p:blipFill>
          <a:blip r:embed="rId6">
            <a:alphaModFix/>
          </a:blip>
          <a:stretch>
            <a:fillRect/>
          </a:stretch>
        </p:blipFill>
        <p:spPr>
          <a:xfrm>
            <a:off x="3536050" y="1508970"/>
            <a:ext cx="962708" cy="1170700"/>
          </a:xfrm>
          <a:prstGeom prst="rect">
            <a:avLst/>
          </a:prstGeom>
          <a:noFill/>
          <a:ln cap="flat" cmpd="sng" w="9525">
            <a:solidFill>
              <a:srgbClr val="FFFFFF"/>
            </a:solidFill>
            <a:prstDash val="solid"/>
            <a:round/>
            <a:headEnd len="sm" w="sm" type="none"/>
            <a:tailEnd len="sm" w="sm" type="none"/>
          </a:ln>
        </p:spPr>
      </p:pic>
      <p:pic>
        <p:nvPicPr>
          <p:cNvPr id="194" name="Google Shape;194;p28"/>
          <p:cNvPicPr preferRelativeResize="0"/>
          <p:nvPr/>
        </p:nvPicPr>
        <p:blipFill>
          <a:blip r:embed="rId7">
            <a:alphaModFix/>
          </a:blip>
          <a:stretch>
            <a:fillRect/>
          </a:stretch>
        </p:blipFill>
        <p:spPr>
          <a:xfrm>
            <a:off x="3536050" y="2792500"/>
            <a:ext cx="962700" cy="1170700"/>
          </a:xfrm>
          <a:prstGeom prst="rect">
            <a:avLst/>
          </a:prstGeom>
          <a:noFill/>
          <a:ln cap="flat" cmpd="sng" w="9525">
            <a:solidFill>
              <a:srgbClr val="FFFFFF"/>
            </a:solidFill>
            <a:prstDash val="solid"/>
            <a:round/>
            <a:headEnd len="sm" w="sm" type="none"/>
            <a:tailEnd len="sm" w="sm" type="none"/>
          </a:ln>
        </p:spPr>
      </p:pic>
      <p:pic>
        <p:nvPicPr>
          <p:cNvPr id="195" name="Google Shape;195;p28"/>
          <p:cNvPicPr preferRelativeResize="0"/>
          <p:nvPr/>
        </p:nvPicPr>
        <p:blipFill>
          <a:blip r:embed="rId8">
            <a:alphaModFix/>
          </a:blip>
          <a:stretch>
            <a:fillRect/>
          </a:stretch>
        </p:blipFill>
        <p:spPr>
          <a:xfrm>
            <a:off x="5078431" y="1508976"/>
            <a:ext cx="935368" cy="1170700"/>
          </a:xfrm>
          <a:prstGeom prst="rect">
            <a:avLst/>
          </a:prstGeom>
          <a:noFill/>
          <a:ln cap="flat" cmpd="sng" w="9525">
            <a:solidFill>
              <a:srgbClr val="FFFFFF"/>
            </a:solidFill>
            <a:prstDash val="solid"/>
            <a:round/>
            <a:headEnd len="sm" w="sm" type="none"/>
            <a:tailEnd len="sm" w="sm" type="none"/>
          </a:ln>
        </p:spPr>
      </p:pic>
      <p:pic>
        <p:nvPicPr>
          <p:cNvPr id="196" name="Google Shape;196;p28"/>
          <p:cNvPicPr preferRelativeResize="0"/>
          <p:nvPr/>
        </p:nvPicPr>
        <p:blipFill>
          <a:blip r:embed="rId9">
            <a:alphaModFix/>
          </a:blip>
          <a:stretch>
            <a:fillRect/>
          </a:stretch>
        </p:blipFill>
        <p:spPr>
          <a:xfrm>
            <a:off x="5078425" y="2792500"/>
            <a:ext cx="935375" cy="1170700"/>
          </a:xfrm>
          <a:prstGeom prst="rect">
            <a:avLst/>
          </a:prstGeom>
          <a:noFill/>
          <a:ln cap="flat" cmpd="sng" w="9525">
            <a:solidFill>
              <a:srgbClr val="FFFFFF"/>
            </a:solidFill>
            <a:prstDash val="solid"/>
            <a:round/>
            <a:headEnd len="sm" w="sm" type="none"/>
            <a:tailEnd len="sm" w="sm" type="none"/>
          </a:ln>
        </p:spPr>
      </p:pic>
      <p:sp>
        <p:nvSpPr>
          <p:cNvPr id="197" name="Google Shape;197;p28"/>
          <p:cNvSpPr/>
          <p:nvPr/>
        </p:nvSpPr>
        <p:spPr>
          <a:xfrm>
            <a:off x="2349975" y="3248150"/>
            <a:ext cx="363000" cy="3852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 name="Google Shape;198;p28"/>
          <p:cNvCxnSpPr/>
          <p:nvPr/>
        </p:nvCxnSpPr>
        <p:spPr>
          <a:xfrm>
            <a:off x="4778825" y="1222300"/>
            <a:ext cx="9900" cy="35637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3">
            <a:alphaModFix amt="6000"/>
          </a:blip>
          <a:srcRect b="36421" l="0" r="0" t="7329"/>
          <a:stretch/>
        </p:blipFill>
        <p:spPr>
          <a:xfrm>
            <a:off x="0" y="0"/>
            <a:ext cx="9144000" cy="5143501"/>
          </a:xfrm>
          <a:prstGeom prst="rect">
            <a:avLst/>
          </a:prstGeom>
          <a:noFill/>
          <a:ln>
            <a:noFill/>
          </a:ln>
        </p:spPr>
      </p:pic>
      <p:sp>
        <p:nvSpPr>
          <p:cNvPr id="204" name="Google Shape;20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The Deep State</a:t>
            </a:r>
            <a:endParaRPr>
              <a:latin typeface="Playfair Display"/>
              <a:ea typeface="Playfair Display"/>
              <a:cs typeface="Playfair Display"/>
              <a:sym typeface="Playfair Display"/>
            </a:endParaRPr>
          </a:p>
        </p:txBody>
      </p:sp>
      <p:sp>
        <p:nvSpPr>
          <p:cNvPr id="205" name="Google Shape;205;p29"/>
          <p:cNvSpPr txBox="1"/>
          <p:nvPr>
            <p:ph idx="1" type="body"/>
          </p:nvPr>
        </p:nvSpPr>
        <p:spPr>
          <a:xfrm>
            <a:off x="677763" y="1179775"/>
            <a:ext cx="4260300" cy="394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#DeepState</a:t>
            </a:r>
            <a:endParaRPr sz="1800">
              <a:latin typeface="Playfair Display"/>
              <a:ea typeface="Playfair Display"/>
              <a:cs typeface="Playfair Display"/>
              <a:sym typeface="Playfair Display"/>
            </a:endParaRPr>
          </a:p>
        </p:txBody>
      </p:sp>
      <p:sp>
        <p:nvSpPr>
          <p:cNvPr id="206" name="Google Shape;206;p29"/>
          <p:cNvSpPr txBox="1"/>
          <p:nvPr>
            <p:ph idx="2" type="body"/>
          </p:nvPr>
        </p:nvSpPr>
        <p:spPr>
          <a:xfrm>
            <a:off x="4189050" y="1152475"/>
            <a:ext cx="39999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“Deep state conspiracy”</a:t>
            </a:r>
            <a:endParaRPr sz="1800">
              <a:latin typeface="Playfair Display"/>
              <a:ea typeface="Playfair Display"/>
              <a:cs typeface="Playfair Display"/>
              <a:sym typeface="Playfair Display"/>
            </a:endParaRPr>
          </a:p>
        </p:txBody>
      </p:sp>
      <p:pic>
        <p:nvPicPr>
          <p:cNvPr id="207" name="Google Shape;207;p29"/>
          <p:cNvPicPr preferRelativeResize="0"/>
          <p:nvPr/>
        </p:nvPicPr>
        <p:blipFill>
          <a:blip r:embed="rId4">
            <a:alphaModFix/>
          </a:blip>
          <a:stretch>
            <a:fillRect/>
          </a:stretch>
        </p:blipFill>
        <p:spPr>
          <a:xfrm>
            <a:off x="1481423" y="1601300"/>
            <a:ext cx="2652977" cy="3200774"/>
          </a:xfrm>
          <a:prstGeom prst="rect">
            <a:avLst/>
          </a:prstGeom>
          <a:noFill/>
          <a:ln cap="flat" cmpd="sng" w="9525">
            <a:solidFill>
              <a:srgbClr val="000000"/>
            </a:solidFill>
            <a:prstDash val="solid"/>
            <a:round/>
            <a:headEnd len="sm" w="sm" type="none"/>
            <a:tailEnd len="sm" w="sm" type="none"/>
          </a:ln>
        </p:spPr>
      </p:pic>
      <p:pic>
        <p:nvPicPr>
          <p:cNvPr id="208" name="Google Shape;208;p29"/>
          <p:cNvPicPr preferRelativeResize="0"/>
          <p:nvPr/>
        </p:nvPicPr>
        <p:blipFill>
          <a:blip r:embed="rId5">
            <a:alphaModFix/>
          </a:blip>
          <a:stretch>
            <a:fillRect/>
          </a:stretch>
        </p:blipFill>
        <p:spPr>
          <a:xfrm>
            <a:off x="4866575" y="1601300"/>
            <a:ext cx="2644850" cy="320077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30"/>
          <p:cNvPicPr preferRelativeResize="0"/>
          <p:nvPr/>
        </p:nvPicPr>
        <p:blipFill rotWithShape="1">
          <a:blip r:embed="rId3">
            <a:alphaModFix amt="6000"/>
          </a:blip>
          <a:srcRect b="36421" l="0" r="0" t="7329"/>
          <a:stretch/>
        </p:blipFill>
        <p:spPr>
          <a:xfrm>
            <a:off x="37275" y="0"/>
            <a:ext cx="9144000" cy="5143501"/>
          </a:xfrm>
          <a:prstGeom prst="rect">
            <a:avLst/>
          </a:prstGeom>
          <a:noFill/>
          <a:ln>
            <a:noFill/>
          </a:ln>
        </p:spPr>
      </p:pic>
      <p:sp>
        <p:nvSpPr>
          <p:cNvPr id="214" name="Google Shape;214;p30"/>
          <p:cNvSpPr txBox="1"/>
          <p:nvPr>
            <p:ph type="title"/>
          </p:nvPr>
        </p:nvSpPr>
        <p:spPr>
          <a:xfrm>
            <a:off x="567300" y="285675"/>
            <a:ext cx="788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What is the Iowa Caucus </a:t>
            </a:r>
            <a:r>
              <a:rPr lang="en">
                <a:latin typeface="Playfair Display"/>
                <a:ea typeface="Playfair Display"/>
                <a:cs typeface="Playfair Display"/>
                <a:sym typeface="Playfair Display"/>
              </a:rPr>
              <a:t>conspiracy</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pic>
        <p:nvPicPr>
          <p:cNvPr id="215" name="Google Shape;215;p30"/>
          <p:cNvPicPr preferRelativeResize="0"/>
          <p:nvPr/>
        </p:nvPicPr>
        <p:blipFill>
          <a:blip r:embed="rId4">
            <a:alphaModFix/>
          </a:blip>
          <a:stretch>
            <a:fillRect/>
          </a:stretch>
        </p:blipFill>
        <p:spPr>
          <a:xfrm>
            <a:off x="152247" y="2733925"/>
            <a:ext cx="6551926" cy="619875"/>
          </a:xfrm>
          <a:prstGeom prst="rect">
            <a:avLst/>
          </a:prstGeom>
          <a:noFill/>
          <a:ln>
            <a:noFill/>
          </a:ln>
        </p:spPr>
      </p:pic>
      <p:pic>
        <p:nvPicPr>
          <p:cNvPr id="216" name="Google Shape;216;p30"/>
          <p:cNvPicPr preferRelativeResize="0"/>
          <p:nvPr/>
        </p:nvPicPr>
        <p:blipFill rotWithShape="1">
          <a:blip r:embed="rId5">
            <a:alphaModFix/>
          </a:blip>
          <a:srcRect b="29243" l="0" r="0" t="0"/>
          <a:stretch/>
        </p:blipFill>
        <p:spPr>
          <a:xfrm>
            <a:off x="4977600" y="3497475"/>
            <a:ext cx="4049174" cy="879634"/>
          </a:xfrm>
          <a:prstGeom prst="rect">
            <a:avLst/>
          </a:prstGeom>
          <a:noFill/>
          <a:ln>
            <a:noFill/>
          </a:ln>
        </p:spPr>
      </p:pic>
      <p:pic>
        <p:nvPicPr>
          <p:cNvPr id="217" name="Google Shape;217;p30"/>
          <p:cNvPicPr preferRelativeResize="0"/>
          <p:nvPr/>
        </p:nvPicPr>
        <p:blipFill>
          <a:blip r:embed="rId6">
            <a:alphaModFix/>
          </a:blip>
          <a:stretch>
            <a:fillRect/>
          </a:stretch>
        </p:blipFill>
        <p:spPr>
          <a:xfrm>
            <a:off x="152250" y="4112200"/>
            <a:ext cx="4769701" cy="879625"/>
          </a:xfrm>
          <a:prstGeom prst="rect">
            <a:avLst/>
          </a:prstGeom>
          <a:noFill/>
          <a:ln>
            <a:noFill/>
          </a:ln>
        </p:spPr>
      </p:pic>
      <p:pic>
        <p:nvPicPr>
          <p:cNvPr id="218" name="Google Shape;218;p30"/>
          <p:cNvPicPr preferRelativeResize="0"/>
          <p:nvPr/>
        </p:nvPicPr>
        <p:blipFill>
          <a:blip r:embed="rId7">
            <a:alphaModFix/>
          </a:blip>
          <a:stretch>
            <a:fillRect/>
          </a:stretch>
        </p:blipFill>
        <p:spPr>
          <a:xfrm>
            <a:off x="4844149" y="1532338"/>
            <a:ext cx="4238990" cy="1127938"/>
          </a:xfrm>
          <a:prstGeom prst="rect">
            <a:avLst/>
          </a:prstGeom>
          <a:noFill/>
          <a:ln>
            <a:noFill/>
          </a:ln>
        </p:spPr>
      </p:pic>
      <p:pic>
        <p:nvPicPr>
          <p:cNvPr id="219" name="Google Shape;219;p30"/>
          <p:cNvPicPr preferRelativeResize="0"/>
          <p:nvPr/>
        </p:nvPicPr>
        <p:blipFill>
          <a:blip r:embed="rId8">
            <a:alphaModFix/>
          </a:blip>
          <a:stretch>
            <a:fillRect/>
          </a:stretch>
        </p:blipFill>
        <p:spPr>
          <a:xfrm>
            <a:off x="98975" y="1097301"/>
            <a:ext cx="4663151" cy="12015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31"/>
          <p:cNvPicPr preferRelativeResize="0"/>
          <p:nvPr/>
        </p:nvPicPr>
        <p:blipFill rotWithShape="1">
          <a:blip r:embed="rId3">
            <a:alphaModFix amt="6000"/>
          </a:blip>
          <a:srcRect b="36421" l="0" r="0" t="7329"/>
          <a:stretch/>
        </p:blipFill>
        <p:spPr>
          <a:xfrm>
            <a:off x="0" y="0"/>
            <a:ext cx="9144000" cy="5143501"/>
          </a:xfrm>
          <a:prstGeom prst="rect">
            <a:avLst/>
          </a:prstGeom>
          <a:noFill/>
          <a:ln>
            <a:noFill/>
          </a:ln>
        </p:spPr>
      </p:pic>
      <p:sp>
        <p:nvSpPr>
          <p:cNvPr id="225" name="Google Shape;225;p31"/>
          <p:cNvSpPr txBox="1"/>
          <p:nvPr>
            <p:ph idx="2" type="body"/>
          </p:nvPr>
        </p:nvSpPr>
        <p:spPr>
          <a:xfrm>
            <a:off x="184200" y="1017725"/>
            <a:ext cx="39999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#DNCRigged</a:t>
            </a:r>
            <a:endParaRPr sz="1800">
              <a:latin typeface="Playfair Display"/>
              <a:ea typeface="Playfair Display"/>
              <a:cs typeface="Playfair Display"/>
              <a:sym typeface="Playfair Display"/>
            </a:endParaRPr>
          </a:p>
        </p:txBody>
      </p:sp>
      <p:sp>
        <p:nvSpPr>
          <p:cNvPr id="226" name="Google Shape;22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The Iowa Caucus</a:t>
            </a:r>
            <a:endParaRPr>
              <a:latin typeface="Playfair Display"/>
              <a:ea typeface="Playfair Display"/>
              <a:cs typeface="Playfair Display"/>
              <a:sym typeface="Playfair Display"/>
            </a:endParaRPr>
          </a:p>
        </p:txBody>
      </p:sp>
      <p:sp>
        <p:nvSpPr>
          <p:cNvPr id="227" name="Google Shape;227;p31"/>
          <p:cNvSpPr txBox="1"/>
          <p:nvPr>
            <p:ph idx="1" type="body"/>
          </p:nvPr>
        </p:nvSpPr>
        <p:spPr>
          <a:xfrm>
            <a:off x="4900413" y="1017725"/>
            <a:ext cx="42603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#IowaCaucus</a:t>
            </a:r>
            <a:endParaRPr sz="1800">
              <a:latin typeface="Playfair Display"/>
              <a:ea typeface="Playfair Display"/>
              <a:cs typeface="Playfair Display"/>
              <a:sym typeface="Playfair Display"/>
            </a:endParaRPr>
          </a:p>
        </p:txBody>
      </p:sp>
      <p:pic>
        <p:nvPicPr>
          <p:cNvPr id="228" name="Google Shape;228;p31"/>
          <p:cNvPicPr preferRelativeResize="0"/>
          <p:nvPr/>
        </p:nvPicPr>
        <p:blipFill>
          <a:blip r:embed="rId4">
            <a:alphaModFix/>
          </a:blip>
          <a:stretch>
            <a:fillRect/>
          </a:stretch>
        </p:blipFill>
        <p:spPr>
          <a:xfrm>
            <a:off x="757850" y="1469300"/>
            <a:ext cx="3093425" cy="3292075"/>
          </a:xfrm>
          <a:prstGeom prst="rect">
            <a:avLst/>
          </a:prstGeom>
          <a:noFill/>
          <a:ln cap="flat" cmpd="sng" w="9525">
            <a:solidFill>
              <a:srgbClr val="000000"/>
            </a:solidFill>
            <a:prstDash val="solid"/>
            <a:round/>
            <a:headEnd len="sm" w="sm" type="none"/>
            <a:tailEnd len="sm" w="sm" type="none"/>
          </a:ln>
        </p:spPr>
      </p:pic>
      <p:pic>
        <p:nvPicPr>
          <p:cNvPr id="229" name="Google Shape;229;p31"/>
          <p:cNvPicPr preferRelativeResize="0"/>
          <p:nvPr/>
        </p:nvPicPr>
        <p:blipFill>
          <a:blip r:embed="rId5">
            <a:alphaModFix/>
          </a:blip>
          <a:stretch>
            <a:fillRect/>
          </a:stretch>
        </p:blipFill>
        <p:spPr>
          <a:xfrm>
            <a:off x="5431125" y="1469300"/>
            <a:ext cx="2967808" cy="329207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mt="0"/>
          </a:blip>
          <a:srcRect b="36421" l="0" r="0" t="7329"/>
          <a:stretch/>
        </p:blipFill>
        <p:spPr>
          <a:xfrm>
            <a:off x="0" y="0"/>
            <a:ext cx="9144000" cy="5143501"/>
          </a:xfrm>
          <a:prstGeom prst="rect">
            <a:avLst/>
          </a:prstGeom>
          <a:noFill/>
          <a:ln>
            <a:noFill/>
          </a:ln>
        </p:spPr>
      </p:pic>
      <p:pic>
        <p:nvPicPr>
          <p:cNvPr id="64" name="Google Shape;64;p14"/>
          <p:cNvPicPr preferRelativeResize="0"/>
          <p:nvPr/>
        </p:nvPicPr>
        <p:blipFill>
          <a:blip r:embed="rId4">
            <a:alphaModFix/>
          </a:blip>
          <a:stretch>
            <a:fillRect/>
          </a:stretch>
        </p:blipFill>
        <p:spPr>
          <a:xfrm>
            <a:off x="1565350" y="541150"/>
            <a:ext cx="2315400" cy="1511450"/>
          </a:xfrm>
          <a:prstGeom prst="rect">
            <a:avLst/>
          </a:prstGeom>
          <a:noFill/>
          <a:ln cap="flat" cmpd="sng" w="9525">
            <a:solidFill>
              <a:srgbClr val="FFFFFF"/>
            </a:solidFill>
            <a:prstDash val="solid"/>
            <a:round/>
            <a:headEnd len="sm" w="sm" type="none"/>
            <a:tailEnd len="sm" w="sm" type="none"/>
          </a:ln>
        </p:spPr>
      </p:pic>
      <p:sp>
        <p:nvSpPr>
          <p:cNvPr id="65" name="Google Shape;65;p14"/>
          <p:cNvSpPr txBox="1"/>
          <p:nvPr>
            <p:ph idx="4294967295" type="subTitle"/>
          </p:nvPr>
        </p:nvSpPr>
        <p:spPr>
          <a:xfrm>
            <a:off x="1849600" y="173050"/>
            <a:ext cx="1746900" cy="368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FFFFFF"/>
                </a:solidFill>
                <a:latin typeface="Playfair Display"/>
                <a:ea typeface="Playfair Display"/>
                <a:cs typeface="Playfair Display"/>
                <a:sym typeface="Playfair Display"/>
              </a:rPr>
              <a:t>Reptilian Elite</a:t>
            </a:r>
            <a:endParaRPr sz="1100">
              <a:solidFill>
                <a:srgbClr val="FFFFFF"/>
              </a:solidFill>
              <a:latin typeface="Playfair Display"/>
              <a:ea typeface="Playfair Display"/>
              <a:cs typeface="Playfair Display"/>
              <a:sym typeface="Playfair Display"/>
            </a:endParaRPr>
          </a:p>
        </p:txBody>
      </p:sp>
      <p:pic>
        <p:nvPicPr>
          <p:cNvPr id="66" name="Google Shape;66;p14"/>
          <p:cNvPicPr preferRelativeResize="0"/>
          <p:nvPr/>
        </p:nvPicPr>
        <p:blipFill>
          <a:blip r:embed="rId5">
            <a:alphaModFix/>
          </a:blip>
          <a:stretch>
            <a:fillRect/>
          </a:stretch>
        </p:blipFill>
        <p:spPr>
          <a:xfrm>
            <a:off x="5451430" y="561213"/>
            <a:ext cx="2253932" cy="1471325"/>
          </a:xfrm>
          <a:prstGeom prst="rect">
            <a:avLst/>
          </a:prstGeom>
          <a:noFill/>
          <a:ln cap="flat" cmpd="sng" w="9525">
            <a:solidFill>
              <a:srgbClr val="FFFFFF"/>
            </a:solidFill>
            <a:prstDash val="solid"/>
            <a:round/>
            <a:headEnd len="sm" w="sm" type="none"/>
            <a:tailEnd len="sm" w="sm" type="none"/>
          </a:ln>
        </p:spPr>
      </p:pic>
      <p:sp>
        <p:nvSpPr>
          <p:cNvPr id="67" name="Google Shape;67;p14"/>
          <p:cNvSpPr txBox="1"/>
          <p:nvPr>
            <p:ph idx="4294967295" type="subTitle"/>
          </p:nvPr>
        </p:nvSpPr>
        <p:spPr>
          <a:xfrm>
            <a:off x="5813250" y="128550"/>
            <a:ext cx="1530300" cy="368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FFFFFF"/>
                </a:solidFill>
                <a:latin typeface="Playfair Display"/>
                <a:ea typeface="Playfair Display"/>
                <a:cs typeface="Playfair Display"/>
                <a:sym typeface="Playfair Display"/>
              </a:rPr>
              <a:t>CIA and AIDS</a:t>
            </a:r>
            <a:endParaRPr sz="1100">
              <a:solidFill>
                <a:srgbClr val="FFFFFF"/>
              </a:solidFill>
              <a:latin typeface="Playfair Display"/>
              <a:ea typeface="Playfair Display"/>
              <a:cs typeface="Playfair Display"/>
              <a:sym typeface="Playfair Display"/>
            </a:endParaRPr>
          </a:p>
        </p:txBody>
      </p:sp>
      <p:pic>
        <p:nvPicPr>
          <p:cNvPr id="68" name="Google Shape;68;p14"/>
          <p:cNvPicPr preferRelativeResize="0"/>
          <p:nvPr/>
        </p:nvPicPr>
        <p:blipFill>
          <a:blip r:embed="rId6">
            <a:alphaModFix/>
          </a:blip>
          <a:stretch>
            <a:fillRect/>
          </a:stretch>
        </p:blipFill>
        <p:spPr>
          <a:xfrm>
            <a:off x="1565350" y="2989725"/>
            <a:ext cx="2315400" cy="1511450"/>
          </a:xfrm>
          <a:prstGeom prst="rect">
            <a:avLst/>
          </a:prstGeom>
          <a:noFill/>
          <a:ln cap="flat" cmpd="sng" w="9525">
            <a:solidFill>
              <a:srgbClr val="FFFFFF"/>
            </a:solidFill>
            <a:prstDash val="solid"/>
            <a:round/>
            <a:headEnd len="sm" w="sm" type="none"/>
            <a:tailEnd len="sm" w="sm" type="none"/>
          </a:ln>
        </p:spPr>
      </p:pic>
      <p:sp>
        <p:nvSpPr>
          <p:cNvPr id="69" name="Google Shape;69;p14"/>
          <p:cNvSpPr txBox="1"/>
          <p:nvPr>
            <p:ph idx="4294967295" type="subTitle"/>
          </p:nvPr>
        </p:nvSpPr>
        <p:spPr>
          <a:xfrm>
            <a:off x="1733950" y="4456700"/>
            <a:ext cx="1978200" cy="470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FFFFFF"/>
                </a:solidFill>
                <a:latin typeface="Playfair Display"/>
                <a:ea typeface="Playfair Display"/>
                <a:cs typeface="Playfair Display"/>
                <a:sym typeface="Playfair Display"/>
              </a:rPr>
              <a:t>Fake Moon Landings</a:t>
            </a:r>
            <a:endParaRPr sz="1100">
              <a:solidFill>
                <a:srgbClr val="FFFFFF"/>
              </a:solidFill>
              <a:latin typeface="Playfair Display"/>
              <a:ea typeface="Playfair Display"/>
              <a:cs typeface="Playfair Display"/>
              <a:sym typeface="Playfair Display"/>
            </a:endParaRPr>
          </a:p>
        </p:txBody>
      </p:sp>
      <p:pic>
        <p:nvPicPr>
          <p:cNvPr id="70" name="Google Shape;70;p14"/>
          <p:cNvPicPr preferRelativeResize="0"/>
          <p:nvPr/>
        </p:nvPicPr>
        <p:blipFill>
          <a:blip r:embed="rId7">
            <a:alphaModFix/>
          </a:blip>
          <a:stretch>
            <a:fillRect/>
          </a:stretch>
        </p:blipFill>
        <p:spPr>
          <a:xfrm>
            <a:off x="5420700" y="2989750"/>
            <a:ext cx="2315407" cy="1511450"/>
          </a:xfrm>
          <a:prstGeom prst="rect">
            <a:avLst/>
          </a:prstGeom>
          <a:noFill/>
          <a:ln cap="flat" cmpd="sng" w="9525">
            <a:solidFill>
              <a:srgbClr val="FFFFFF"/>
            </a:solidFill>
            <a:prstDash val="solid"/>
            <a:round/>
            <a:headEnd len="sm" w="sm" type="none"/>
            <a:tailEnd len="sm" w="sm" type="none"/>
          </a:ln>
        </p:spPr>
      </p:pic>
      <p:sp>
        <p:nvSpPr>
          <p:cNvPr id="71" name="Google Shape;71;p14"/>
          <p:cNvSpPr txBox="1"/>
          <p:nvPr>
            <p:ph idx="4294967295" type="subTitle"/>
          </p:nvPr>
        </p:nvSpPr>
        <p:spPr>
          <a:xfrm>
            <a:off x="5960400" y="4501200"/>
            <a:ext cx="1236000" cy="470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FFFFFF"/>
                </a:solidFill>
                <a:latin typeface="Playfair Display"/>
                <a:ea typeface="Playfair Display"/>
                <a:cs typeface="Playfair Display"/>
                <a:sym typeface="Playfair Display"/>
              </a:rPr>
              <a:t>9/11 Cover Up</a:t>
            </a:r>
            <a:endParaRPr sz="1100">
              <a:solidFill>
                <a:srgbClr val="FFFFFF"/>
              </a:solidFill>
              <a:latin typeface="Playfair Display"/>
              <a:ea typeface="Playfair Display"/>
              <a:cs typeface="Playfair Display"/>
              <a:sym typeface="Playfair Display"/>
            </a:endParaRPr>
          </a:p>
        </p:txBody>
      </p:sp>
      <p:sp>
        <p:nvSpPr>
          <p:cNvPr id="72" name="Google Shape;72;p14"/>
          <p:cNvSpPr txBox="1"/>
          <p:nvPr/>
        </p:nvSpPr>
        <p:spPr>
          <a:xfrm>
            <a:off x="984000" y="2238375"/>
            <a:ext cx="71760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layfair Display Regular"/>
                <a:ea typeface="Playfair Display Regular"/>
                <a:cs typeface="Playfair Display Regular"/>
                <a:sym typeface="Playfair Display Regular"/>
              </a:rPr>
              <a:t>Conspiracy theories</a:t>
            </a:r>
            <a:endParaRPr sz="2400">
              <a:solidFill>
                <a:srgbClr val="FFFFFF"/>
              </a:solidFill>
              <a:latin typeface="Playfair Display Regular"/>
              <a:ea typeface="Playfair Display Regular"/>
              <a:cs typeface="Playfair Display Regular"/>
              <a:sym typeface="Playfair Display Regular"/>
            </a:endParaRPr>
          </a:p>
        </p:txBody>
      </p:sp>
      <p:sp>
        <p:nvSpPr>
          <p:cNvPr id="73" name="Google Shape;73;p14"/>
          <p:cNvSpPr txBox="1"/>
          <p:nvPr/>
        </p:nvSpPr>
        <p:spPr>
          <a:xfrm>
            <a:off x="3596500" y="2905125"/>
            <a:ext cx="2064600" cy="1854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FFFFFF"/>
                </a:solidFill>
                <a:latin typeface="Playfair Display"/>
                <a:ea typeface="Playfair Display"/>
                <a:cs typeface="Playfair Display"/>
                <a:sym typeface="Playfair Display"/>
              </a:rPr>
              <a:t>Chemtrails</a:t>
            </a:r>
            <a:endParaRPr>
              <a:solidFill>
                <a:srgbClr val="FFFFFF"/>
              </a:solidFill>
              <a:latin typeface="Playfair Display"/>
              <a:ea typeface="Playfair Display"/>
              <a:cs typeface="Playfair Display"/>
              <a:sym typeface="Playfair Display"/>
            </a:endParaRPr>
          </a:p>
          <a:p>
            <a:pPr indent="0" lvl="0" marL="0" rtl="0" algn="ctr">
              <a:lnSpc>
                <a:spcPct val="150000"/>
              </a:lnSpc>
              <a:spcBef>
                <a:spcPts val="0"/>
              </a:spcBef>
              <a:spcAft>
                <a:spcPts val="0"/>
              </a:spcAft>
              <a:buNone/>
            </a:pPr>
            <a:r>
              <a:rPr lang="en">
                <a:solidFill>
                  <a:srgbClr val="FFFFFF"/>
                </a:solidFill>
                <a:latin typeface="Playfair Display"/>
                <a:ea typeface="Playfair Display"/>
                <a:cs typeface="Playfair Display"/>
                <a:sym typeface="Playfair Display"/>
              </a:rPr>
              <a:t>Iowa Caucus</a:t>
            </a:r>
            <a:endParaRPr>
              <a:solidFill>
                <a:srgbClr val="FFFFFF"/>
              </a:solidFill>
              <a:latin typeface="Playfair Display"/>
              <a:ea typeface="Playfair Display"/>
              <a:cs typeface="Playfair Display"/>
              <a:sym typeface="Playfair Display"/>
            </a:endParaRPr>
          </a:p>
          <a:p>
            <a:pPr indent="0" lvl="0" marL="0" rtl="0" algn="ctr">
              <a:lnSpc>
                <a:spcPct val="150000"/>
              </a:lnSpc>
              <a:spcBef>
                <a:spcPts val="0"/>
              </a:spcBef>
              <a:spcAft>
                <a:spcPts val="0"/>
              </a:spcAft>
              <a:buNone/>
            </a:pPr>
            <a:r>
              <a:rPr lang="en">
                <a:solidFill>
                  <a:srgbClr val="FFFFFF"/>
                </a:solidFill>
                <a:latin typeface="Playfair Display"/>
                <a:ea typeface="Playfair Display"/>
                <a:cs typeface="Playfair Display"/>
                <a:sym typeface="Playfair Display"/>
              </a:rPr>
              <a:t>Deep State</a:t>
            </a:r>
            <a:endParaRPr>
              <a:solidFill>
                <a:srgbClr val="FFFFFF"/>
              </a:solidFill>
              <a:latin typeface="Playfair Display"/>
              <a:ea typeface="Playfair Display"/>
              <a:cs typeface="Playfair Display"/>
              <a:sym typeface="Playfair Display"/>
            </a:endParaRPr>
          </a:p>
          <a:p>
            <a:pPr indent="0" lvl="0" marL="0" rtl="0" algn="ctr">
              <a:lnSpc>
                <a:spcPct val="150000"/>
              </a:lnSpc>
              <a:spcBef>
                <a:spcPts val="0"/>
              </a:spcBef>
              <a:spcAft>
                <a:spcPts val="0"/>
              </a:spcAft>
              <a:buNone/>
            </a:pPr>
            <a:r>
              <a:rPr lang="en">
                <a:solidFill>
                  <a:srgbClr val="FFFFFF"/>
                </a:solidFill>
                <a:latin typeface="Playfair Display"/>
                <a:ea typeface="Playfair Display"/>
                <a:cs typeface="Playfair Display"/>
                <a:sym typeface="Playfair Display"/>
              </a:rPr>
              <a:t>Flat Earth</a:t>
            </a:r>
            <a:endParaRPr>
              <a:solidFill>
                <a:srgbClr val="FFFFFF"/>
              </a:solidFill>
              <a:latin typeface="Playfair Display"/>
              <a:ea typeface="Playfair Display"/>
              <a:cs typeface="Playfair Display"/>
              <a:sym typeface="Playfair Display"/>
            </a:endParaRPr>
          </a:p>
          <a:p>
            <a:pPr indent="0" lvl="0" marL="0" rtl="0" algn="ctr">
              <a:lnSpc>
                <a:spcPct val="150000"/>
              </a:lnSpc>
              <a:spcBef>
                <a:spcPts val="0"/>
              </a:spcBef>
              <a:spcAft>
                <a:spcPts val="0"/>
              </a:spcAft>
              <a:buNone/>
            </a:pPr>
            <a:r>
              <a:t/>
            </a:r>
            <a:endParaRPr>
              <a:solidFill>
                <a:srgbClr val="FFFFFF"/>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Playfair Display"/>
                <a:ea typeface="Playfair Display"/>
                <a:cs typeface="Playfair Display"/>
                <a:sym typeface="Playfair Display"/>
              </a:rPr>
              <a:t>The Iowa Caucus</a:t>
            </a:r>
            <a:endParaRPr>
              <a:solidFill>
                <a:srgbClr val="000000"/>
              </a:solidFill>
              <a:latin typeface="Playfair Display"/>
              <a:ea typeface="Playfair Display"/>
              <a:cs typeface="Playfair Display"/>
              <a:sym typeface="Playfair Display"/>
            </a:endParaRPr>
          </a:p>
        </p:txBody>
      </p:sp>
      <p:sp>
        <p:nvSpPr>
          <p:cNvPr id="235" name="Google Shape;235;p32"/>
          <p:cNvSpPr txBox="1"/>
          <p:nvPr>
            <p:ph idx="1" type="body"/>
          </p:nvPr>
        </p:nvSpPr>
        <p:spPr>
          <a:xfrm>
            <a:off x="5445950" y="1017725"/>
            <a:ext cx="3689700" cy="31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dk2"/>
                </a:solidFill>
                <a:latin typeface="Playfair Display"/>
                <a:ea typeface="Playfair Display"/>
                <a:cs typeface="Playfair Display"/>
                <a:sym typeface="Playfair Display"/>
              </a:rPr>
              <a:t>#IowaCaucus</a:t>
            </a:r>
            <a:endParaRPr sz="1800">
              <a:solidFill>
                <a:schemeClr val="dk2"/>
              </a:solidFill>
              <a:latin typeface="Playfair Display"/>
              <a:ea typeface="Playfair Display"/>
              <a:cs typeface="Playfair Display"/>
              <a:sym typeface="Playfair Display"/>
            </a:endParaRPr>
          </a:p>
        </p:txBody>
      </p:sp>
      <p:sp>
        <p:nvSpPr>
          <p:cNvPr id="236" name="Google Shape;236;p32"/>
          <p:cNvSpPr txBox="1"/>
          <p:nvPr>
            <p:ph idx="2" type="body"/>
          </p:nvPr>
        </p:nvSpPr>
        <p:spPr>
          <a:xfrm>
            <a:off x="-153762" y="1017713"/>
            <a:ext cx="3999900" cy="31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dk2"/>
                </a:solidFill>
                <a:latin typeface="Playfair Display"/>
                <a:ea typeface="Playfair Display"/>
                <a:cs typeface="Playfair Display"/>
                <a:sym typeface="Playfair Display"/>
              </a:rPr>
              <a:t>#DNCRigged</a:t>
            </a:r>
            <a:endParaRPr sz="1800">
              <a:solidFill>
                <a:schemeClr val="dk2"/>
              </a:solidFill>
              <a:latin typeface="Playfair Display"/>
              <a:ea typeface="Playfair Display"/>
              <a:cs typeface="Playfair Display"/>
              <a:sym typeface="Playfair Display"/>
            </a:endParaRPr>
          </a:p>
        </p:txBody>
      </p:sp>
      <p:pic>
        <p:nvPicPr>
          <p:cNvPr id="237" name="Google Shape;237;p32"/>
          <p:cNvPicPr preferRelativeResize="0"/>
          <p:nvPr/>
        </p:nvPicPr>
        <p:blipFill>
          <a:blip r:embed="rId3">
            <a:alphaModFix/>
          </a:blip>
          <a:stretch>
            <a:fillRect/>
          </a:stretch>
        </p:blipFill>
        <p:spPr>
          <a:xfrm>
            <a:off x="311700" y="1469325"/>
            <a:ext cx="3069000" cy="3266084"/>
          </a:xfrm>
          <a:prstGeom prst="rect">
            <a:avLst/>
          </a:prstGeom>
          <a:noFill/>
          <a:ln cap="flat" cmpd="sng" w="9525">
            <a:solidFill>
              <a:srgbClr val="000000"/>
            </a:solidFill>
            <a:prstDash val="solid"/>
            <a:round/>
            <a:headEnd len="sm" w="sm" type="none"/>
            <a:tailEnd len="sm" w="sm" type="none"/>
          </a:ln>
        </p:spPr>
      </p:pic>
      <p:pic>
        <p:nvPicPr>
          <p:cNvPr id="238" name="Google Shape;238;p32"/>
          <p:cNvPicPr preferRelativeResize="0"/>
          <p:nvPr/>
        </p:nvPicPr>
        <p:blipFill>
          <a:blip r:embed="rId4">
            <a:alphaModFix/>
          </a:blip>
          <a:stretch>
            <a:fillRect/>
          </a:stretch>
        </p:blipFill>
        <p:spPr>
          <a:xfrm>
            <a:off x="5818600" y="1469325"/>
            <a:ext cx="2944391" cy="3266074"/>
          </a:xfrm>
          <a:prstGeom prst="rect">
            <a:avLst/>
          </a:prstGeom>
          <a:noFill/>
          <a:ln cap="flat" cmpd="sng" w="9525">
            <a:solidFill>
              <a:srgbClr val="000000"/>
            </a:solidFill>
            <a:prstDash val="solid"/>
            <a:round/>
            <a:headEnd len="sm" w="sm" type="none"/>
            <a:tailEnd len="sm" w="sm" type="none"/>
          </a:ln>
        </p:spPr>
      </p:pic>
      <p:pic>
        <p:nvPicPr>
          <p:cNvPr id="239" name="Google Shape;239;p32"/>
          <p:cNvPicPr preferRelativeResize="0"/>
          <p:nvPr/>
        </p:nvPicPr>
        <p:blipFill>
          <a:blip r:embed="rId5">
            <a:alphaModFix/>
          </a:blip>
          <a:stretch>
            <a:fillRect/>
          </a:stretch>
        </p:blipFill>
        <p:spPr>
          <a:xfrm>
            <a:off x="4802025" y="2628401"/>
            <a:ext cx="908175" cy="782543"/>
          </a:xfrm>
          <a:prstGeom prst="rect">
            <a:avLst/>
          </a:prstGeom>
          <a:noFill/>
          <a:ln cap="flat" cmpd="sng" w="9525">
            <a:solidFill>
              <a:srgbClr val="000000"/>
            </a:solidFill>
            <a:prstDash val="solid"/>
            <a:round/>
            <a:headEnd len="sm" w="sm" type="none"/>
            <a:tailEnd len="sm" w="sm" type="none"/>
          </a:ln>
        </p:spPr>
      </p:pic>
      <p:pic>
        <p:nvPicPr>
          <p:cNvPr id="240" name="Google Shape;240;p32"/>
          <p:cNvPicPr preferRelativeResize="0"/>
          <p:nvPr/>
        </p:nvPicPr>
        <p:blipFill>
          <a:blip r:embed="rId6">
            <a:alphaModFix/>
          </a:blip>
          <a:stretch>
            <a:fillRect/>
          </a:stretch>
        </p:blipFill>
        <p:spPr>
          <a:xfrm>
            <a:off x="3486457" y="3698249"/>
            <a:ext cx="908168" cy="1037150"/>
          </a:xfrm>
          <a:prstGeom prst="rect">
            <a:avLst/>
          </a:prstGeom>
          <a:noFill/>
          <a:ln cap="flat" cmpd="sng" w="9525">
            <a:solidFill>
              <a:srgbClr val="000000"/>
            </a:solidFill>
            <a:prstDash val="solid"/>
            <a:round/>
            <a:headEnd len="sm" w="sm" type="none"/>
            <a:tailEnd len="sm" w="sm" type="none"/>
          </a:ln>
        </p:spPr>
      </p:pic>
      <p:pic>
        <p:nvPicPr>
          <p:cNvPr id="241" name="Google Shape;241;p32"/>
          <p:cNvPicPr preferRelativeResize="0"/>
          <p:nvPr/>
        </p:nvPicPr>
        <p:blipFill>
          <a:blip r:embed="rId7">
            <a:alphaModFix/>
          </a:blip>
          <a:stretch>
            <a:fillRect/>
          </a:stretch>
        </p:blipFill>
        <p:spPr>
          <a:xfrm>
            <a:off x="3486450" y="1469324"/>
            <a:ext cx="908175" cy="1004035"/>
          </a:xfrm>
          <a:prstGeom prst="rect">
            <a:avLst/>
          </a:prstGeom>
          <a:noFill/>
          <a:ln cap="flat" cmpd="sng" w="9525">
            <a:solidFill>
              <a:srgbClr val="000000"/>
            </a:solidFill>
            <a:prstDash val="solid"/>
            <a:round/>
            <a:headEnd len="sm" w="sm" type="none"/>
            <a:tailEnd len="sm" w="sm" type="none"/>
          </a:ln>
        </p:spPr>
      </p:pic>
      <p:sp>
        <p:nvSpPr>
          <p:cNvPr id="242" name="Google Shape;242;p32"/>
          <p:cNvSpPr/>
          <p:nvPr/>
        </p:nvSpPr>
        <p:spPr>
          <a:xfrm>
            <a:off x="1310550" y="2728050"/>
            <a:ext cx="363000" cy="3852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2"/>
          <p:cNvCxnSpPr/>
          <p:nvPr/>
        </p:nvCxnSpPr>
        <p:spPr>
          <a:xfrm>
            <a:off x="4612050" y="1231400"/>
            <a:ext cx="0" cy="3488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7" name="Shape 247"/>
        <p:cNvGrpSpPr/>
        <p:nvPr/>
      </p:nvGrpSpPr>
      <p:grpSpPr>
        <a:xfrm>
          <a:off x="0" y="0"/>
          <a:ext cx="0" cy="0"/>
          <a:chOff x="0" y="0"/>
          <a:chExt cx="0" cy="0"/>
        </a:xfrm>
      </p:grpSpPr>
      <p:sp>
        <p:nvSpPr>
          <p:cNvPr id="248" name="Google Shape;24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The Iowa Caucus</a:t>
            </a:r>
            <a:endParaRPr>
              <a:latin typeface="Playfair Display"/>
              <a:ea typeface="Playfair Display"/>
              <a:cs typeface="Playfair Display"/>
              <a:sym typeface="Playfair Display"/>
            </a:endParaRPr>
          </a:p>
        </p:txBody>
      </p:sp>
      <p:sp>
        <p:nvSpPr>
          <p:cNvPr id="249" name="Google Shape;249;p33"/>
          <p:cNvSpPr txBox="1"/>
          <p:nvPr>
            <p:ph idx="1" type="body"/>
          </p:nvPr>
        </p:nvSpPr>
        <p:spPr>
          <a:xfrm>
            <a:off x="4813400" y="1229575"/>
            <a:ext cx="3442500" cy="39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#IowaCaucus</a:t>
            </a:r>
            <a:endParaRPr sz="1800">
              <a:latin typeface="Playfair Display"/>
              <a:ea typeface="Playfair Display"/>
              <a:cs typeface="Playfair Display"/>
              <a:sym typeface="Playfair Display"/>
            </a:endParaRPr>
          </a:p>
        </p:txBody>
      </p:sp>
      <p:sp>
        <p:nvSpPr>
          <p:cNvPr id="250" name="Google Shape;250;p33"/>
          <p:cNvSpPr txBox="1"/>
          <p:nvPr>
            <p:ph idx="2" type="body"/>
          </p:nvPr>
        </p:nvSpPr>
        <p:spPr>
          <a:xfrm>
            <a:off x="1025500" y="1229575"/>
            <a:ext cx="3351300" cy="46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Playfair Display"/>
                <a:ea typeface="Playfair Display"/>
                <a:cs typeface="Playfair Display"/>
                <a:sym typeface="Playfair Display"/>
              </a:rPr>
              <a:t>#DNCRigged</a:t>
            </a:r>
            <a:endParaRPr sz="1800">
              <a:latin typeface="Playfair Display"/>
              <a:ea typeface="Playfair Display"/>
              <a:cs typeface="Playfair Display"/>
              <a:sym typeface="Playfair Display"/>
            </a:endParaRPr>
          </a:p>
        </p:txBody>
      </p:sp>
      <p:pic>
        <p:nvPicPr>
          <p:cNvPr id="251" name="Google Shape;251;p33"/>
          <p:cNvPicPr preferRelativeResize="0"/>
          <p:nvPr/>
        </p:nvPicPr>
        <p:blipFill>
          <a:blip r:embed="rId3">
            <a:alphaModFix/>
          </a:blip>
          <a:stretch>
            <a:fillRect/>
          </a:stretch>
        </p:blipFill>
        <p:spPr>
          <a:xfrm>
            <a:off x="1278575" y="1700625"/>
            <a:ext cx="2845173" cy="3027875"/>
          </a:xfrm>
          <a:prstGeom prst="rect">
            <a:avLst/>
          </a:prstGeom>
          <a:noFill/>
          <a:ln cap="flat" cmpd="sng" w="9525">
            <a:solidFill>
              <a:srgbClr val="000000"/>
            </a:solidFill>
            <a:prstDash val="solid"/>
            <a:round/>
            <a:headEnd len="sm" w="sm" type="none"/>
            <a:tailEnd len="sm" w="sm" type="none"/>
          </a:ln>
        </p:spPr>
      </p:pic>
      <p:pic>
        <p:nvPicPr>
          <p:cNvPr id="252" name="Google Shape;252;p33"/>
          <p:cNvPicPr preferRelativeResize="0"/>
          <p:nvPr/>
        </p:nvPicPr>
        <p:blipFill>
          <a:blip r:embed="rId4">
            <a:alphaModFix/>
          </a:blip>
          <a:stretch>
            <a:fillRect/>
          </a:stretch>
        </p:blipFill>
        <p:spPr>
          <a:xfrm>
            <a:off x="5169824" y="1700625"/>
            <a:ext cx="2729651" cy="30278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nvSpPr>
        <p:spPr>
          <a:xfrm>
            <a:off x="196200" y="3292325"/>
            <a:ext cx="44835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layfair Display"/>
              <a:ea typeface="Playfair Display"/>
              <a:cs typeface="Playfair Display"/>
              <a:sym typeface="Playfair Display"/>
            </a:endParaRPr>
          </a:p>
        </p:txBody>
      </p:sp>
      <p:sp>
        <p:nvSpPr>
          <p:cNvPr id="79" name="Google Shape;79;p15"/>
          <p:cNvSpPr txBox="1"/>
          <p:nvPr/>
        </p:nvSpPr>
        <p:spPr>
          <a:xfrm>
            <a:off x="196200" y="438525"/>
            <a:ext cx="87516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layfair Display"/>
                <a:ea typeface="Playfair Display"/>
                <a:cs typeface="Playfair Display"/>
                <a:sym typeface="Playfair Display"/>
              </a:rPr>
              <a:t>Why Understand Conspiracy Theory Networks?</a:t>
            </a:r>
            <a:endParaRPr sz="3000">
              <a:solidFill>
                <a:srgbClr val="FFFFFF"/>
              </a:solidFill>
              <a:latin typeface="Playfair Display"/>
              <a:ea typeface="Playfair Display"/>
              <a:cs typeface="Playfair Display"/>
              <a:sym typeface="Playfair Display"/>
            </a:endParaRPr>
          </a:p>
        </p:txBody>
      </p:sp>
      <p:sp>
        <p:nvSpPr>
          <p:cNvPr id="80" name="Google Shape;80;p15"/>
          <p:cNvSpPr txBox="1"/>
          <p:nvPr/>
        </p:nvSpPr>
        <p:spPr>
          <a:xfrm>
            <a:off x="2585125" y="1202025"/>
            <a:ext cx="49377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Playfair Display"/>
              <a:ea typeface="Playfair Display"/>
              <a:cs typeface="Playfair Display"/>
              <a:sym typeface="Playfair Display"/>
            </a:endParaRPr>
          </a:p>
        </p:txBody>
      </p:sp>
      <p:sp>
        <p:nvSpPr>
          <p:cNvPr id="81" name="Google Shape;81;p15"/>
          <p:cNvSpPr txBox="1"/>
          <p:nvPr/>
        </p:nvSpPr>
        <p:spPr>
          <a:xfrm>
            <a:off x="883625" y="1283400"/>
            <a:ext cx="6302700" cy="2984400"/>
          </a:xfrm>
          <a:prstGeom prst="rect">
            <a:avLst/>
          </a:prstGeom>
          <a:noFill/>
          <a:ln>
            <a:noFill/>
          </a:ln>
        </p:spPr>
        <p:txBody>
          <a:bodyPr anchorCtr="0" anchor="t" bIns="91425" lIns="91425" spcFirstLastPara="1" rIns="91425" wrap="square" tIns="91425">
            <a:noAutofit/>
          </a:bodyPr>
          <a:lstStyle/>
          <a:p>
            <a:pPr indent="457200" lvl="0" marL="914400" rtl="0" algn="l">
              <a:lnSpc>
                <a:spcPct val="350000"/>
              </a:lnSpc>
              <a:spcBef>
                <a:spcPts val="0"/>
              </a:spcBef>
              <a:spcAft>
                <a:spcPts val="0"/>
              </a:spcAft>
              <a:buNone/>
            </a:pPr>
            <a:r>
              <a:rPr lang="en" sz="1800">
                <a:solidFill>
                  <a:schemeClr val="dk1"/>
                </a:solidFill>
                <a:latin typeface="Playfair Display"/>
                <a:ea typeface="Playfair Display"/>
                <a:cs typeface="Playfair Display"/>
                <a:sym typeface="Playfair Display"/>
              </a:rPr>
              <a:t>Understand how misinformation spreads</a:t>
            </a:r>
            <a:endParaRPr sz="1800">
              <a:solidFill>
                <a:schemeClr val="dk1"/>
              </a:solidFill>
              <a:latin typeface="Playfair Display"/>
              <a:ea typeface="Playfair Display"/>
              <a:cs typeface="Playfair Display"/>
              <a:sym typeface="Playfair Display"/>
            </a:endParaRPr>
          </a:p>
          <a:p>
            <a:pPr indent="0" lvl="0" marL="0" rtl="0" algn="l">
              <a:lnSpc>
                <a:spcPct val="350000"/>
              </a:lnSpc>
              <a:spcBef>
                <a:spcPts val="0"/>
              </a:spcBef>
              <a:spcAft>
                <a:spcPts val="0"/>
              </a:spcAft>
              <a:buNone/>
            </a:pPr>
            <a:r>
              <a:t/>
            </a:r>
            <a:endParaRPr sz="1800">
              <a:solidFill>
                <a:schemeClr val="dk1"/>
              </a:solidFill>
              <a:latin typeface="Playfair Display"/>
              <a:ea typeface="Playfair Display"/>
              <a:cs typeface="Playfair Display"/>
              <a:sym typeface="Playfair Display"/>
            </a:endParaRPr>
          </a:p>
          <a:p>
            <a:pPr indent="0" lvl="0" marL="0" rtl="0" algn="l">
              <a:lnSpc>
                <a:spcPct val="350000"/>
              </a:lnSpc>
              <a:spcBef>
                <a:spcPts val="0"/>
              </a:spcBef>
              <a:spcAft>
                <a:spcPts val="0"/>
              </a:spcAft>
              <a:buNone/>
            </a:pPr>
            <a:r>
              <a:rPr lang="en" sz="1800">
                <a:solidFill>
                  <a:schemeClr val="dk1"/>
                </a:solidFill>
                <a:latin typeface="Playfair Display"/>
                <a:ea typeface="Playfair Display"/>
                <a:cs typeface="Playfair Display"/>
                <a:sym typeface="Playfair Display"/>
              </a:rPr>
              <a:t>Increased skepticism</a:t>
            </a:r>
            <a:r>
              <a:rPr lang="en" sz="1800">
                <a:solidFill>
                  <a:schemeClr val="dk1"/>
                </a:solidFill>
                <a:latin typeface="Playfair Display"/>
                <a:ea typeface="Playfair Display"/>
                <a:cs typeface="Playfair Display"/>
                <a:sym typeface="Playfair Display"/>
              </a:rPr>
              <a:t> in the government</a:t>
            </a:r>
            <a:endParaRPr sz="1800">
              <a:solidFill>
                <a:schemeClr val="dk1"/>
              </a:solidFill>
              <a:latin typeface="Playfair Display"/>
              <a:ea typeface="Playfair Display"/>
              <a:cs typeface="Playfair Display"/>
              <a:sym typeface="Playfair Display"/>
            </a:endParaRPr>
          </a:p>
        </p:txBody>
      </p:sp>
      <p:sp>
        <p:nvSpPr>
          <p:cNvPr id="82" name="Google Shape;82;p15"/>
          <p:cNvSpPr txBox="1"/>
          <p:nvPr/>
        </p:nvSpPr>
        <p:spPr>
          <a:xfrm>
            <a:off x="4382875" y="1574751"/>
            <a:ext cx="4483500" cy="2544600"/>
          </a:xfrm>
          <a:prstGeom prst="rect">
            <a:avLst/>
          </a:prstGeom>
          <a:noFill/>
          <a:ln>
            <a:noFill/>
          </a:ln>
        </p:spPr>
        <p:txBody>
          <a:bodyPr anchorCtr="0" anchor="t" bIns="91425" lIns="91425" spcFirstLastPara="1" rIns="91425" wrap="square" tIns="91425">
            <a:noAutofit/>
          </a:bodyPr>
          <a:lstStyle/>
          <a:p>
            <a:pPr indent="457200" lvl="0" marL="457200" rtl="0" algn="l">
              <a:lnSpc>
                <a:spcPct val="300000"/>
              </a:lnSpc>
              <a:spcBef>
                <a:spcPts val="0"/>
              </a:spcBef>
              <a:spcAft>
                <a:spcPts val="0"/>
              </a:spcAft>
              <a:buNone/>
            </a:pPr>
            <a:r>
              <a:t/>
            </a:r>
            <a:endParaRPr sz="1800">
              <a:solidFill>
                <a:schemeClr val="dk1"/>
              </a:solidFill>
              <a:latin typeface="Playfair Display"/>
              <a:ea typeface="Playfair Display"/>
              <a:cs typeface="Playfair Display"/>
              <a:sym typeface="Playfair Display"/>
            </a:endParaRPr>
          </a:p>
          <a:p>
            <a:pPr indent="0" lvl="0" marL="0" rtl="0" algn="ctr">
              <a:lnSpc>
                <a:spcPct val="300000"/>
              </a:lnSpc>
              <a:spcBef>
                <a:spcPts val="0"/>
              </a:spcBef>
              <a:spcAft>
                <a:spcPts val="0"/>
              </a:spcAft>
              <a:buNone/>
            </a:pPr>
            <a:r>
              <a:rPr lang="en" sz="1800">
                <a:solidFill>
                  <a:schemeClr val="dk1"/>
                </a:solidFill>
                <a:latin typeface="Playfair Display"/>
                <a:ea typeface="Playfair Display"/>
                <a:cs typeface="Playfair Display"/>
                <a:sym typeface="Playfair Display"/>
              </a:rPr>
              <a:t>Potentially harm lives</a:t>
            </a:r>
            <a:endParaRPr sz="1800">
              <a:solidFill>
                <a:schemeClr val="dk1"/>
              </a:solidFill>
              <a:latin typeface="Playfair Display"/>
              <a:ea typeface="Playfair Display"/>
              <a:cs typeface="Playfair Display"/>
              <a:sym typeface="Playfair Display"/>
            </a:endParaRPr>
          </a:p>
        </p:txBody>
      </p:sp>
      <p:sp>
        <p:nvSpPr>
          <p:cNvPr id="83" name="Google Shape;83;p15"/>
          <p:cNvSpPr txBox="1"/>
          <p:nvPr/>
        </p:nvSpPr>
        <p:spPr>
          <a:xfrm>
            <a:off x="4464300" y="3785225"/>
            <a:ext cx="44835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layfair Display"/>
              <a:ea typeface="Playfair Display"/>
              <a:cs typeface="Playfair Display"/>
              <a:sym typeface="Playfair Display"/>
            </a:endParaRPr>
          </a:p>
        </p:txBody>
      </p:sp>
      <p:sp>
        <p:nvSpPr>
          <p:cNvPr id="84" name="Google Shape;84;p15"/>
          <p:cNvSpPr txBox="1"/>
          <p:nvPr/>
        </p:nvSpPr>
        <p:spPr>
          <a:xfrm>
            <a:off x="268500" y="4662375"/>
            <a:ext cx="88755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Playfair Display"/>
                <a:ea typeface="Playfair Display"/>
                <a:cs typeface="Playfair Display"/>
                <a:sym typeface="Playfair Display"/>
              </a:rPr>
              <a:t>Sources:</a:t>
            </a:r>
            <a:endParaRPr sz="7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lang="en" sz="700">
                <a:solidFill>
                  <a:schemeClr val="dk1"/>
                </a:solidFill>
                <a:uFill>
                  <a:noFill/>
                </a:uFill>
                <a:latin typeface="Playfair Display"/>
                <a:ea typeface="Playfair Display"/>
                <a:cs typeface="Playfair Display"/>
                <a:sym typeface="Playfair Display"/>
                <a:hlinkClick r:id="rId3"/>
              </a:rPr>
              <a:t>https://www.psychologytoday.com/us/blog/social-dilemmas/201508/the-surprising-power-conspiracy-theories</a:t>
            </a:r>
            <a:endParaRPr sz="7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lang="en" sz="700">
                <a:solidFill>
                  <a:schemeClr val="dk1"/>
                </a:solidFill>
                <a:uFill>
                  <a:noFill/>
                </a:uFill>
                <a:latin typeface="Playfair Display"/>
                <a:ea typeface="Playfair Display"/>
                <a:cs typeface="Playfair Display"/>
                <a:sym typeface="Playfair Display"/>
                <a:hlinkClick r:id="rId4"/>
              </a:rPr>
              <a:t>https://www.nytimes.com/roomfordebate/2015/01/04/are-conspiracy-theories-all-bad-17/the-negative-social-impact-of-conspiracy-theories</a:t>
            </a:r>
            <a:endParaRPr sz="700">
              <a:solidFill>
                <a:schemeClr val="dk1"/>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3">
            <a:alphaModFix amt="6000"/>
          </a:blip>
          <a:srcRect b="36421" l="0" r="0" t="7329"/>
          <a:stretch/>
        </p:blipFill>
        <p:spPr>
          <a:xfrm>
            <a:off x="7625" y="22350"/>
            <a:ext cx="9144000" cy="5143501"/>
          </a:xfrm>
          <a:prstGeom prst="rect">
            <a:avLst/>
          </a:prstGeom>
          <a:noFill/>
          <a:ln>
            <a:noFill/>
          </a:ln>
          <a:effectLst>
            <a:outerShdw blurRad="57150" rotWithShape="0" algn="bl" dir="5400000" dist="19050">
              <a:srgbClr val="000000">
                <a:alpha val="50000"/>
              </a:srgbClr>
            </a:outerShdw>
          </a:effectLst>
        </p:spPr>
      </p:pic>
      <p:sp>
        <p:nvSpPr>
          <p:cNvPr id="90" name="Google Shape;90;p16"/>
          <p:cNvSpPr txBox="1"/>
          <p:nvPr>
            <p:ph type="title"/>
          </p:nvPr>
        </p:nvSpPr>
        <p:spPr>
          <a:xfrm>
            <a:off x="444875" y="522750"/>
            <a:ext cx="8269500" cy="12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Playfair Display"/>
                <a:ea typeface="Playfair Display"/>
                <a:cs typeface="Playfair Display"/>
                <a:sym typeface="Playfair Display"/>
              </a:rPr>
              <a:t>How </a:t>
            </a:r>
            <a:r>
              <a:rPr lang="en" sz="3000">
                <a:latin typeface="Playfair Display"/>
                <a:ea typeface="Playfair Display"/>
                <a:cs typeface="Playfair Display"/>
                <a:sym typeface="Playfair Display"/>
              </a:rPr>
              <a:t>Conspiracy Theories Spread</a:t>
            </a:r>
            <a:endParaRPr sz="3000">
              <a:latin typeface="Playfair Display"/>
              <a:ea typeface="Playfair Display"/>
              <a:cs typeface="Playfair Display"/>
              <a:sym typeface="Playfair Display"/>
            </a:endParaRPr>
          </a:p>
        </p:txBody>
      </p:sp>
      <p:sp>
        <p:nvSpPr>
          <p:cNvPr id="91" name="Google Shape;91;p16"/>
          <p:cNvSpPr txBox="1"/>
          <p:nvPr/>
        </p:nvSpPr>
        <p:spPr>
          <a:xfrm>
            <a:off x="2232125" y="4206675"/>
            <a:ext cx="44835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layfair Display"/>
                <a:ea typeface="Playfair Display"/>
                <a:cs typeface="Playfair Display"/>
                <a:sym typeface="Playfair Display"/>
              </a:rPr>
              <a:t>Can they be stopped?</a:t>
            </a:r>
            <a:endParaRPr sz="2400">
              <a:solidFill>
                <a:schemeClr val="dk1"/>
              </a:solidFill>
              <a:latin typeface="Playfair Display"/>
              <a:ea typeface="Playfair Display"/>
              <a:cs typeface="Playfair Display"/>
              <a:sym typeface="Playfair Display"/>
            </a:endParaRPr>
          </a:p>
        </p:txBody>
      </p:sp>
      <p:sp>
        <p:nvSpPr>
          <p:cNvPr id="92" name="Google Shape;92;p16"/>
          <p:cNvSpPr txBox="1"/>
          <p:nvPr/>
        </p:nvSpPr>
        <p:spPr>
          <a:xfrm>
            <a:off x="367650" y="1969275"/>
            <a:ext cx="41472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layfair Display"/>
                <a:ea typeface="Playfair Display"/>
                <a:cs typeface="Playfair Display"/>
                <a:sym typeface="Playfair Display"/>
              </a:rPr>
              <a:t>Influencer driven vs self sustaining</a:t>
            </a:r>
            <a:endParaRPr sz="1800">
              <a:solidFill>
                <a:schemeClr val="dk1"/>
              </a:solidFill>
              <a:latin typeface="Playfair Display"/>
              <a:ea typeface="Playfair Display"/>
              <a:cs typeface="Playfair Display"/>
              <a:sym typeface="Playfair Display"/>
            </a:endParaRPr>
          </a:p>
        </p:txBody>
      </p:sp>
      <p:sp>
        <p:nvSpPr>
          <p:cNvPr id="93" name="Google Shape;93;p16"/>
          <p:cNvSpPr txBox="1"/>
          <p:nvPr/>
        </p:nvSpPr>
        <p:spPr>
          <a:xfrm>
            <a:off x="2159475" y="2792613"/>
            <a:ext cx="36786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layfair Display"/>
                <a:ea typeface="Playfair Display"/>
                <a:cs typeface="Playfair Display"/>
                <a:sym typeface="Playfair Display"/>
              </a:rPr>
              <a:t>Resistance vs acceptance to facts</a:t>
            </a:r>
            <a:endParaRPr sz="1800">
              <a:solidFill>
                <a:schemeClr val="dk1"/>
              </a:solidFill>
              <a:latin typeface="Playfair Display"/>
              <a:ea typeface="Playfair Display"/>
              <a:cs typeface="Playfair Display"/>
              <a:sym typeface="Playfair Display"/>
            </a:endParaRPr>
          </a:p>
        </p:txBody>
      </p:sp>
      <p:sp>
        <p:nvSpPr>
          <p:cNvPr id="94" name="Google Shape;94;p16"/>
          <p:cNvSpPr txBox="1"/>
          <p:nvPr/>
        </p:nvSpPr>
        <p:spPr>
          <a:xfrm>
            <a:off x="3403450" y="3557738"/>
            <a:ext cx="50055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layfair Display"/>
                <a:ea typeface="Playfair Display"/>
                <a:cs typeface="Playfair Display"/>
                <a:sym typeface="Playfair Display"/>
              </a:rPr>
              <a:t>How different types of conspiracies </a:t>
            </a:r>
            <a:r>
              <a:rPr lang="en" sz="1800">
                <a:solidFill>
                  <a:schemeClr val="dk1"/>
                </a:solidFill>
                <a:latin typeface="Playfair Display"/>
                <a:ea typeface="Playfair Display"/>
                <a:cs typeface="Playfair Display"/>
                <a:sym typeface="Playfair Display"/>
              </a:rPr>
              <a:t>propagate</a:t>
            </a:r>
            <a:endParaRPr sz="1800">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490250" y="450150"/>
            <a:ext cx="8046000" cy="15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layfair Display Regular"/>
                <a:ea typeface="Playfair Display Regular"/>
                <a:cs typeface="Playfair Display Regular"/>
                <a:sym typeface="Playfair Display Regular"/>
              </a:rPr>
              <a:t>How did we track our Conspiracy Theories?</a:t>
            </a:r>
            <a:endParaRPr sz="3000">
              <a:latin typeface="Playfair Display Regular"/>
              <a:ea typeface="Playfair Display Regular"/>
              <a:cs typeface="Playfair Display Regular"/>
              <a:sym typeface="Playfair Display Regular"/>
            </a:endParaRPr>
          </a:p>
        </p:txBody>
      </p:sp>
      <p:sp>
        <p:nvSpPr>
          <p:cNvPr id="100" name="Google Shape;100;p17"/>
          <p:cNvSpPr txBox="1"/>
          <p:nvPr/>
        </p:nvSpPr>
        <p:spPr>
          <a:xfrm>
            <a:off x="1112750" y="1680775"/>
            <a:ext cx="4482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nvSpPr>
        <p:spPr>
          <a:xfrm>
            <a:off x="1112900" y="1813850"/>
            <a:ext cx="66996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layfair Display"/>
                <a:ea typeface="Playfair Display"/>
                <a:cs typeface="Playfair Display"/>
                <a:sym typeface="Playfair Display"/>
              </a:rPr>
              <a:t>FInd the hashtags most commonly used with a conspiracy theory</a:t>
            </a:r>
            <a:endParaRPr>
              <a:solidFill>
                <a:srgbClr val="FFFFFF"/>
              </a:solidFill>
              <a:latin typeface="Playfair Display"/>
              <a:ea typeface="Playfair Display"/>
              <a:cs typeface="Playfair Display"/>
              <a:sym typeface="Playfair Display"/>
            </a:endParaRPr>
          </a:p>
        </p:txBody>
      </p:sp>
      <p:sp>
        <p:nvSpPr>
          <p:cNvPr id="102" name="Google Shape;102;p17"/>
          <p:cNvSpPr txBox="1"/>
          <p:nvPr/>
        </p:nvSpPr>
        <p:spPr>
          <a:xfrm>
            <a:off x="871850" y="2698525"/>
            <a:ext cx="7282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layfair Display"/>
                <a:ea typeface="Playfair Display"/>
                <a:cs typeface="Playfair Display"/>
                <a:sym typeface="Playfair Display"/>
              </a:rPr>
              <a:t>Typically contradictors use the same hashtag with words like conspiracy suffixed to it</a:t>
            </a:r>
            <a:endParaRPr>
              <a:solidFill>
                <a:srgbClr val="FFFFFF"/>
              </a:solidFill>
              <a:latin typeface="Playfair Display"/>
              <a:ea typeface="Playfair Display"/>
              <a:cs typeface="Playfair Display"/>
              <a:sym typeface="Playfair Display"/>
            </a:endParaRPr>
          </a:p>
        </p:txBody>
      </p:sp>
      <p:sp>
        <p:nvSpPr>
          <p:cNvPr id="103" name="Google Shape;103;p17"/>
          <p:cNvSpPr txBox="1"/>
          <p:nvPr/>
        </p:nvSpPr>
        <p:spPr>
          <a:xfrm>
            <a:off x="540800" y="3543475"/>
            <a:ext cx="79449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layfair Display"/>
                <a:ea typeface="Playfair Display"/>
                <a:cs typeface="Playfair Display"/>
                <a:sym typeface="Playfair Display"/>
              </a:rPr>
              <a:t>Find those conspiracy theories that have a good amount of tweets to be able to put a graph together</a:t>
            </a:r>
            <a:endParaRPr>
              <a:solidFill>
                <a:srgbClr val="FFFFFF"/>
              </a:solidFill>
              <a:latin typeface="Playfair Display"/>
              <a:ea typeface="Playfair Display"/>
              <a:cs typeface="Playfair Display"/>
              <a:sym typeface="Playfair Display"/>
            </a:endParaRPr>
          </a:p>
        </p:txBody>
      </p:sp>
      <p:pic>
        <p:nvPicPr>
          <p:cNvPr id="104" name="Google Shape;104;p17"/>
          <p:cNvPicPr preferRelativeResize="0"/>
          <p:nvPr/>
        </p:nvPicPr>
        <p:blipFill rotWithShape="1">
          <a:blip r:embed="rId3">
            <a:alphaModFix amt="27000"/>
          </a:blip>
          <a:srcRect b="36421" l="0" r="0" t="7329"/>
          <a:stretch/>
        </p:blipFill>
        <p:spPr>
          <a:xfrm>
            <a:off x="0" y="0"/>
            <a:ext cx="9144000"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18"/>
          <p:cNvPicPr preferRelativeResize="0"/>
          <p:nvPr/>
        </p:nvPicPr>
        <p:blipFill rotWithShape="1">
          <a:blip r:embed="rId3">
            <a:alphaModFix amt="6000"/>
          </a:blip>
          <a:srcRect b="36421" l="0" r="0" t="7329"/>
          <a:stretch/>
        </p:blipFill>
        <p:spPr>
          <a:xfrm>
            <a:off x="0" y="0"/>
            <a:ext cx="9144000" cy="5143501"/>
          </a:xfrm>
          <a:prstGeom prst="rect">
            <a:avLst/>
          </a:prstGeom>
          <a:noFill/>
          <a:ln>
            <a:noFill/>
          </a:ln>
        </p:spPr>
      </p:pic>
      <p:pic>
        <p:nvPicPr>
          <p:cNvPr id="110" name="Google Shape;110;p18"/>
          <p:cNvPicPr preferRelativeResize="0"/>
          <p:nvPr/>
        </p:nvPicPr>
        <p:blipFill>
          <a:blip r:embed="rId4">
            <a:alphaModFix/>
          </a:blip>
          <a:stretch>
            <a:fillRect/>
          </a:stretch>
        </p:blipFill>
        <p:spPr>
          <a:xfrm>
            <a:off x="2162775" y="152400"/>
            <a:ext cx="4433364"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19"/>
          <p:cNvPicPr preferRelativeResize="0"/>
          <p:nvPr/>
        </p:nvPicPr>
        <p:blipFill rotWithShape="1">
          <a:blip r:embed="rId3">
            <a:alphaModFix amt="6000"/>
          </a:blip>
          <a:srcRect b="36421" l="0" r="0" t="7329"/>
          <a:stretch/>
        </p:blipFill>
        <p:spPr>
          <a:xfrm>
            <a:off x="0" y="0"/>
            <a:ext cx="9144000" cy="5143501"/>
          </a:xfrm>
          <a:prstGeom prst="rect">
            <a:avLst/>
          </a:prstGeom>
          <a:noFill/>
          <a:ln>
            <a:noFill/>
          </a:ln>
        </p:spPr>
      </p:pic>
      <p:pic>
        <p:nvPicPr>
          <p:cNvPr id="116" name="Google Shape;116;p19"/>
          <p:cNvPicPr preferRelativeResize="0"/>
          <p:nvPr/>
        </p:nvPicPr>
        <p:blipFill rotWithShape="1">
          <a:blip r:embed="rId4">
            <a:alphaModFix/>
          </a:blip>
          <a:srcRect b="72927" l="0" r="0" t="0"/>
          <a:stretch/>
        </p:blipFill>
        <p:spPr>
          <a:xfrm>
            <a:off x="1024913" y="443775"/>
            <a:ext cx="7094174" cy="1080324"/>
          </a:xfrm>
          <a:prstGeom prst="rect">
            <a:avLst/>
          </a:prstGeom>
          <a:noFill/>
          <a:ln cap="flat" cmpd="sng" w="9525">
            <a:solidFill>
              <a:srgbClr val="000000"/>
            </a:solidFill>
            <a:prstDash val="solid"/>
            <a:round/>
            <a:headEnd len="sm" w="sm" type="none"/>
            <a:tailEnd len="sm" w="sm" type="none"/>
          </a:ln>
        </p:spPr>
      </p:pic>
      <p:pic>
        <p:nvPicPr>
          <p:cNvPr id="117" name="Google Shape;117;p19"/>
          <p:cNvPicPr preferRelativeResize="0"/>
          <p:nvPr/>
        </p:nvPicPr>
        <p:blipFill rotWithShape="1">
          <a:blip r:embed="rId5">
            <a:alphaModFix/>
          </a:blip>
          <a:srcRect b="0" l="7651" r="27998" t="12679"/>
          <a:stretch/>
        </p:blipFill>
        <p:spPr>
          <a:xfrm>
            <a:off x="3241312" y="2062800"/>
            <a:ext cx="2973576" cy="22697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Flat Earth</a:t>
            </a:r>
            <a:endParaRPr/>
          </a:p>
        </p:txBody>
      </p:sp>
      <p:pic>
        <p:nvPicPr>
          <p:cNvPr id="123" name="Google Shape;123;p20"/>
          <p:cNvPicPr preferRelativeResize="0"/>
          <p:nvPr/>
        </p:nvPicPr>
        <p:blipFill>
          <a:blip r:embed="rId3">
            <a:alphaModFix/>
          </a:blip>
          <a:stretch>
            <a:fillRect/>
          </a:stretch>
        </p:blipFill>
        <p:spPr>
          <a:xfrm>
            <a:off x="2369650" y="1017725"/>
            <a:ext cx="4677552"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Playfair Display"/>
                <a:ea typeface="Playfair Display"/>
                <a:cs typeface="Playfair Display"/>
                <a:sym typeface="Playfair Display"/>
              </a:rPr>
              <a:t>Flat Earth</a:t>
            </a:r>
            <a:endParaRPr>
              <a:solidFill>
                <a:srgbClr val="000000"/>
              </a:solidFill>
            </a:endParaRPr>
          </a:p>
        </p:txBody>
      </p:sp>
      <p:pic>
        <p:nvPicPr>
          <p:cNvPr id="129" name="Google Shape;129;p21"/>
          <p:cNvPicPr preferRelativeResize="0"/>
          <p:nvPr/>
        </p:nvPicPr>
        <p:blipFill>
          <a:blip r:embed="rId3">
            <a:alphaModFix/>
          </a:blip>
          <a:stretch>
            <a:fillRect/>
          </a:stretch>
        </p:blipFill>
        <p:spPr>
          <a:xfrm>
            <a:off x="152400" y="1245000"/>
            <a:ext cx="4310750" cy="3548424"/>
          </a:xfrm>
          <a:prstGeom prst="rect">
            <a:avLst/>
          </a:prstGeom>
          <a:noFill/>
          <a:ln>
            <a:noFill/>
          </a:ln>
        </p:spPr>
      </p:pic>
      <p:pic>
        <p:nvPicPr>
          <p:cNvPr id="130" name="Google Shape;130;p21"/>
          <p:cNvPicPr preferRelativeResize="0"/>
          <p:nvPr/>
        </p:nvPicPr>
        <p:blipFill>
          <a:blip r:embed="rId4">
            <a:alphaModFix/>
          </a:blip>
          <a:stretch>
            <a:fillRect/>
          </a:stretch>
        </p:blipFill>
        <p:spPr>
          <a:xfrm>
            <a:off x="4680850" y="1170125"/>
            <a:ext cx="4310750" cy="36981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